
<file path=[Content_Types].xml><?xml version="1.0" encoding="utf-8"?>
<Types xmlns="http://schemas.openxmlformats.org/package/2006/content-types">
  <Default Extension="png" ContentType="image/png"/>
  <Default Extension="mpg" ContentType="video/mpeg"/>
  <Default Extension="jpeg" ContentType="image/jpeg"/>
  <Default Extension="emf" ContentType="image/x-emf"/>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5" r:id="rId1"/>
  </p:sldMasterIdLst>
  <p:notesMasterIdLst>
    <p:notesMasterId r:id="rId21"/>
  </p:notesMasterIdLst>
  <p:sldIdLst>
    <p:sldId id="256" r:id="rId2"/>
    <p:sldId id="1014" r:id="rId3"/>
    <p:sldId id="266" r:id="rId4"/>
    <p:sldId id="834" r:id="rId5"/>
    <p:sldId id="882" r:id="rId6"/>
    <p:sldId id="382" r:id="rId7"/>
    <p:sldId id="384" r:id="rId8"/>
    <p:sldId id="818" r:id="rId9"/>
    <p:sldId id="383" r:id="rId10"/>
    <p:sldId id="296" r:id="rId11"/>
    <p:sldId id="1015" r:id="rId12"/>
    <p:sldId id="973" r:id="rId13"/>
    <p:sldId id="282" r:id="rId14"/>
    <p:sldId id="946" r:id="rId15"/>
    <p:sldId id="779" r:id="rId16"/>
    <p:sldId id="289" r:id="rId17"/>
    <p:sldId id="1016" r:id="rId18"/>
    <p:sldId id="1013" r:id="rId19"/>
    <p:sldId id="1012" r:id="rId20"/>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653" autoAdjust="0"/>
    <p:restoredTop sz="76367" autoAdjust="0"/>
  </p:normalViewPr>
  <p:slideViewPr>
    <p:cSldViewPr snapToGrid="0" snapToObjects="1">
      <p:cViewPr varScale="1">
        <p:scale>
          <a:sx n="88" d="100"/>
          <a:sy n="88" d="100"/>
        </p:scale>
        <p:origin x="1896" y="84"/>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1" d="100"/>
          <a:sy n="61" d="100"/>
        </p:scale>
        <p:origin x="2448" y="6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6332"/>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0444" y="0"/>
            <a:ext cx="2945659" cy="496332"/>
          </a:xfrm>
          <a:prstGeom prst="rect">
            <a:avLst/>
          </a:prstGeom>
        </p:spPr>
        <p:txBody>
          <a:bodyPr vert="horz" lIns="91440" tIns="45720" rIns="91440" bIns="45720" rtlCol="0"/>
          <a:lstStyle>
            <a:lvl1pPr algn="r">
              <a:defRPr sz="1200"/>
            </a:lvl1pPr>
          </a:lstStyle>
          <a:p>
            <a:fld id="{704F3A82-F637-1543-8C13-D12BDF0F499A}" type="datetimeFigureOut">
              <a:rPr lang="en-US" smtClean="0"/>
              <a:t>10/3/2022</a:t>
            </a:fld>
            <a:endParaRPr lang="en-US"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768" y="4715154"/>
            <a:ext cx="5438140" cy="4466987"/>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1" y="9428584"/>
            <a:ext cx="2945659" cy="496332"/>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0444" y="9428584"/>
            <a:ext cx="2945659" cy="496332"/>
          </a:xfrm>
          <a:prstGeom prst="rect">
            <a:avLst/>
          </a:prstGeom>
        </p:spPr>
        <p:txBody>
          <a:bodyPr vert="horz" lIns="91440" tIns="45720" rIns="91440" bIns="45720" rtlCol="0" anchor="b"/>
          <a:lstStyle>
            <a:lvl1pPr algn="r">
              <a:defRPr sz="1200"/>
            </a:lvl1pPr>
          </a:lstStyle>
          <a:p>
            <a:fld id="{AC167F53-BA33-7E40-958D-01A6607E9B7A}" type="slidenum">
              <a:rPr lang="en-US" smtClean="0"/>
              <a:t>‹#›</a:t>
            </a:fld>
            <a:endParaRPr lang="en-US" dirty="0"/>
          </a:p>
        </p:txBody>
      </p:sp>
    </p:spTree>
    <p:extLst>
      <p:ext uri="{BB962C8B-B14F-4D97-AF65-F5344CB8AC3E}">
        <p14:creationId xmlns:p14="http://schemas.microsoft.com/office/powerpoint/2010/main" val="420951503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Approximately 20 minutes is needed for this session.</a:t>
            </a:r>
          </a:p>
          <a:p>
            <a:endParaRPr lang="en-US" dirty="0"/>
          </a:p>
          <a:p>
            <a:r>
              <a:rPr lang="en-US" dirty="0"/>
              <a:t>Notes</a:t>
            </a:r>
            <a:r>
              <a:rPr lang="en-US" baseline="0" dirty="0"/>
              <a:t> are provided to help you lead the presentation.</a:t>
            </a:r>
          </a:p>
          <a:p>
            <a:r>
              <a:rPr lang="en-US" baseline="0" dirty="0"/>
              <a:t>Notes in italics are for your attention only.</a:t>
            </a:r>
          </a:p>
          <a:p>
            <a:endParaRPr lang="en-US" baseline="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i="1" baseline="0" dirty="0"/>
              <a:t>This bitesize parent session is designed as an introduction to Read Write Inc when you first implement the programme in your school and for parents of new YR children each September.</a:t>
            </a:r>
          </a:p>
          <a:p>
            <a:pPr marL="0" marR="0" lvl="0" indent="0" algn="l" defTabSz="457200" rtl="0" eaLnBrk="1" fontAlgn="auto" latinLnBrk="0" hangingPunct="1">
              <a:lnSpc>
                <a:spcPct val="100000"/>
              </a:lnSpc>
              <a:spcBef>
                <a:spcPts val="0"/>
              </a:spcBef>
              <a:spcAft>
                <a:spcPts val="0"/>
              </a:spcAft>
              <a:buClrTx/>
              <a:buSzTx/>
              <a:buFontTx/>
              <a:buNone/>
              <a:tabLst/>
              <a:defRPr/>
            </a:pPr>
            <a:r>
              <a:rPr lang="en-US" i="1" baseline="0" dirty="0"/>
              <a:t>Use the other bitesize parent PPTs throughout the year to discuss and practise how they can help their child at home based on the child’s group.</a:t>
            </a:r>
          </a:p>
          <a:p>
            <a:endParaRPr lang="en-US" dirty="0"/>
          </a:p>
          <a:p>
            <a:r>
              <a:rPr lang="en-US" dirty="0"/>
              <a:t>Notes</a:t>
            </a:r>
            <a:r>
              <a:rPr lang="en-US" baseline="0" dirty="0"/>
              <a:t> are provided to help you lead the presentation.</a:t>
            </a:r>
          </a:p>
          <a:p>
            <a:r>
              <a:rPr lang="en-US" baseline="0" dirty="0"/>
              <a:t>Notes in italics are for your attention only.</a:t>
            </a:r>
          </a:p>
          <a:p>
            <a:endParaRPr lang="en-US" baseline="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i="1" baseline="0" dirty="0"/>
              <a:t>Provide copies of ‘Reading at Home Booklet 1 or 2’ from Oxford Owl.</a:t>
            </a:r>
          </a:p>
          <a:p>
            <a:pPr marL="0" marR="0" lvl="0" indent="0" algn="l" defTabSz="457200" rtl="0" eaLnBrk="1" fontAlgn="auto" latinLnBrk="0" hangingPunct="1">
              <a:lnSpc>
                <a:spcPct val="100000"/>
              </a:lnSpc>
              <a:spcBef>
                <a:spcPts val="0"/>
              </a:spcBef>
              <a:spcAft>
                <a:spcPts val="0"/>
              </a:spcAft>
              <a:buClrTx/>
              <a:buSzTx/>
              <a:buFontTx/>
              <a:buNone/>
              <a:tabLst/>
              <a:defRPr/>
            </a:pPr>
            <a:r>
              <a:rPr lang="en-US" i="1" baseline="0" dirty="0"/>
              <a:t>Booklet 1 is sound groups and Ditty/ Red Groups and Booklet 2 for Green – Grey Storybooks.</a:t>
            </a:r>
            <a:endParaRPr lang="en-US" dirty="0"/>
          </a:p>
          <a:p>
            <a:endParaRPr lang="en-US" baseline="0" dirty="0"/>
          </a:p>
          <a:p>
            <a:endParaRPr lang="en-US" baseline="0" dirty="0"/>
          </a:p>
          <a:p>
            <a:endParaRPr lang="en-US" dirty="0"/>
          </a:p>
          <a:p>
            <a:endParaRPr lang="en-US" dirty="0"/>
          </a:p>
        </p:txBody>
      </p:sp>
      <p:sp>
        <p:nvSpPr>
          <p:cNvPr id="4" name="Slide Number Placeholder 3"/>
          <p:cNvSpPr>
            <a:spLocks noGrp="1"/>
          </p:cNvSpPr>
          <p:nvPr>
            <p:ph type="sldNum" sz="quarter" idx="10"/>
          </p:nvPr>
        </p:nvSpPr>
        <p:spPr/>
        <p:txBody>
          <a:bodyPr/>
          <a:lstStyle/>
          <a:p>
            <a:fld id="{AC167F53-BA33-7E40-958D-01A6607E9B7A}" type="slidenum">
              <a:rPr lang="en-US" smtClean="0"/>
              <a:t>1</a:t>
            </a:fld>
            <a:endParaRPr lang="en-US" dirty="0"/>
          </a:p>
        </p:txBody>
      </p:sp>
    </p:spTree>
    <p:extLst>
      <p:ext uri="{BB962C8B-B14F-4D97-AF65-F5344CB8AC3E}">
        <p14:creationId xmlns:p14="http://schemas.microsoft.com/office/powerpoint/2010/main" val="9721878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Shape 250"/>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1" name="Shape 251"/>
          <p:cNvSpPr txBox="1">
            <a:spLocks noGrp="1"/>
          </p:cNvSpPr>
          <p:nvPr>
            <p:ph type="body" idx="1"/>
          </p:nvPr>
        </p:nvSpPr>
        <p:spPr>
          <a:xfrm>
            <a:off x="679768" y="4715154"/>
            <a:ext cx="5438139" cy="4466987"/>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dirty="0"/>
              <a:t>Once children know one way of reading and writing every sound, </a:t>
            </a:r>
            <a:r>
              <a:rPr lang="en-US" altLang="ja-JP" sz="1200" dirty="0">
                <a:latin typeface="Arial" pitchFamily="34" charset="0"/>
                <a:cs typeface="Arial" pitchFamily="34" charset="0"/>
              </a:rPr>
              <a:t>they start to learn spellings for each sound they already know</a:t>
            </a:r>
            <a:r>
              <a:rPr lang="en-US" altLang="ja-JP" sz="1200" dirty="0" smtClean="0">
                <a:latin typeface="Arial" pitchFamily="34" charset="0"/>
                <a:cs typeface="Arial" pitchFamily="34" charset="0"/>
              </a:rPr>
              <a:t>.</a:t>
            </a:r>
          </a:p>
          <a:p>
            <a:pPr marL="0" marR="0" lvl="0" indent="0" algn="l" rtl="0">
              <a:spcBef>
                <a:spcPts val="0"/>
              </a:spcBef>
              <a:buSzPct val="25000"/>
              <a:buNone/>
            </a:pPr>
            <a:endParaRPr lang="en-US" altLang="ja-JP" sz="1200" dirty="0">
              <a:latin typeface="Arial" pitchFamily="34" charset="0"/>
              <a:cs typeface="Arial" pitchFamily="34" charset="0"/>
            </a:endParaRPr>
          </a:p>
          <a:p>
            <a:pPr marL="0" marR="0" lvl="0" indent="0" algn="l" rtl="0">
              <a:spcBef>
                <a:spcPts val="0"/>
              </a:spcBef>
              <a:buSzPct val="25000"/>
              <a:buNone/>
            </a:pPr>
            <a:r>
              <a:rPr lang="en-US" altLang="ja-JP" sz="1200" i="1" dirty="0">
                <a:latin typeface="Arial" pitchFamily="34" charset="0"/>
                <a:cs typeface="Arial" pitchFamily="34" charset="0"/>
              </a:rPr>
              <a:t>Point to the chart to show. </a:t>
            </a:r>
          </a:p>
          <a:p>
            <a:pPr marL="0" marR="0" lvl="0" indent="0" algn="l" rtl="0">
              <a:spcBef>
                <a:spcPts val="0"/>
              </a:spcBef>
              <a:buSzPct val="25000"/>
              <a:buNone/>
            </a:pPr>
            <a:r>
              <a:rPr lang="en-US" altLang="ja-JP" sz="1200" dirty="0">
                <a:latin typeface="Arial" pitchFamily="34" charset="0"/>
                <a:cs typeface="Arial" pitchFamily="34" charset="0"/>
              </a:rPr>
              <a:t>For example, they know ‘ay’ and now learn a-e and ai as other spellings for the same sound</a:t>
            </a:r>
            <a:r>
              <a:rPr lang="en-US" altLang="ja-JP" sz="1200" dirty="0" smtClean="0">
                <a:latin typeface="Arial" pitchFamily="34" charset="0"/>
                <a:cs typeface="Arial" pitchFamily="34" charset="0"/>
              </a:rPr>
              <a:t>.</a:t>
            </a:r>
          </a:p>
          <a:p>
            <a:pPr marL="0" marR="0" lvl="0" indent="0" algn="l" rtl="0">
              <a:spcBef>
                <a:spcPts val="0"/>
              </a:spcBef>
              <a:buSzPct val="25000"/>
              <a:buNone/>
            </a:pPr>
            <a:endParaRPr lang="en-US" altLang="ja-JP" sz="1200" dirty="0" smtClean="0">
              <a:latin typeface="Arial" pitchFamily="34" charset="0"/>
              <a:cs typeface="Arial" pitchFamily="34" charset="0"/>
            </a:endParaRPr>
          </a:p>
          <a:p>
            <a:pPr marL="0" marR="0" lvl="0" indent="0" algn="l" rtl="0">
              <a:spcBef>
                <a:spcPts val="0"/>
              </a:spcBef>
              <a:buSzPct val="25000"/>
              <a:buNone/>
            </a:pPr>
            <a:r>
              <a:rPr lang="en-US" altLang="ja-JP" sz="1200" b="1" dirty="0" smtClean="0">
                <a:latin typeface="Arial" pitchFamily="34" charset="0"/>
                <a:cs typeface="Arial" pitchFamily="34" charset="0"/>
              </a:rPr>
              <a:t>LAUREN</a:t>
            </a:r>
            <a:r>
              <a:rPr lang="en-US" altLang="ja-JP" sz="1200" b="1" baseline="0" dirty="0" smtClean="0">
                <a:latin typeface="Arial" pitchFamily="34" charset="0"/>
                <a:cs typeface="Arial" pitchFamily="34" charset="0"/>
              </a:rPr>
              <a:t> </a:t>
            </a:r>
            <a:endParaRPr lang="en-US" altLang="ja-JP" sz="1200" b="1" dirty="0">
              <a:latin typeface="Arial" pitchFamily="34" charset="0"/>
              <a:cs typeface="Arial" pitchFamily="34" charset="0"/>
            </a:endParaRPr>
          </a:p>
        </p:txBody>
      </p:sp>
      <p:sp>
        <p:nvSpPr>
          <p:cNvPr id="252" name="Shape 252"/>
          <p:cNvSpPr txBox="1">
            <a:spLocks noGrp="1"/>
          </p:cNvSpPr>
          <p:nvPr>
            <p:ph type="sldNum" idx="12"/>
          </p:nvPr>
        </p:nvSpPr>
        <p:spPr>
          <a:xfrm>
            <a:off x="3850442" y="9428584"/>
            <a:ext cx="2945658" cy="496332"/>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10</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141122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Pct val="25000"/>
              <a:buFontTx/>
              <a:buNone/>
              <a:tabLst/>
              <a:defRPr/>
            </a:pPr>
            <a:r>
              <a:rPr lang="en-US" sz="1200" b="0" i="0" u="none" strike="noStrike" cap="none" dirty="0">
                <a:solidFill>
                  <a:schemeClr val="dk1"/>
                </a:solidFill>
                <a:latin typeface="+mn-lt"/>
                <a:ea typeface="Calibri"/>
                <a:cs typeface="Calibri"/>
                <a:sym typeface="Calibri"/>
              </a:rPr>
              <a:t>Alongside teaching children sounds, we teach them </a:t>
            </a:r>
            <a:r>
              <a:rPr lang="en-US" dirty="0"/>
              <a:t>to blend sounds to read words e.g. s-a-t, sat.</a:t>
            </a:r>
            <a:r>
              <a:rPr lang="en-US" i="0" baseline="0" dirty="0"/>
              <a:t> </a:t>
            </a:r>
          </a:p>
          <a:p>
            <a:pPr marL="0" marR="0" lvl="0" indent="0" algn="l" defTabSz="457200" rtl="0" eaLnBrk="1" fontAlgn="auto" latinLnBrk="0" hangingPunct="1">
              <a:lnSpc>
                <a:spcPct val="100000"/>
              </a:lnSpc>
              <a:spcBef>
                <a:spcPts val="0"/>
              </a:spcBef>
              <a:spcAft>
                <a:spcPts val="0"/>
              </a:spcAft>
              <a:buClrTx/>
              <a:buSzPct val="25000"/>
              <a:buFontTx/>
              <a:buNone/>
              <a:tabLst/>
              <a:defRPr/>
            </a:pPr>
            <a:endParaRPr lang="en-US" dirty="0"/>
          </a:p>
          <a:p>
            <a:pPr marL="0" marR="0" lvl="0" indent="0" algn="l" rtl="0">
              <a:spcBef>
                <a:spcPts val="0"/>
              </a:spcBef>
              <a:buSzPct val="25000"/>
              <a:buNone/>
            </a:pPr>
            <a:r>
              <a:rPr lang="en-US" dirty="0"/>
              <a:t>We use Fred Talk to help children read.</a:t>
            </a:r>
            <a:endParaRPr lang="en-US" sz="1200" b="0" i="0" u="none" strike="noStrike" cap="none" dirty="0">
              <a:solidFill>
                <a:schemeClr val="dk1"/>
              </a:solidFill>
              <a:latin typeface="+mn-lt"/>
              <a:ea typeface="Calibri"/>
              <a:cs typeface="Calibri"/>
              <a:sym typeface="Calibri"/>
            </a:endParaRPr>
          </a:p>
          <a:p>
            <a:pPr marL="0" marR="0" lvl="0" indent="0" algn="l" rtl="0">
              <a:spcBef>
                <a:spcPts val="0"/>
              </a:spcBef>
              <a:buSzPct val="25000"/>
              <a:buNone/>
            </a:pPr>
            <a:endParaRPr lang="en-US" dirty="0" smtClean="0"/>
          </a:p>
          <a:p>
            <a:pPr marL="0" marR="0" lvl="0" indent="0" algn="l" rtl="0">
              <a:spcBef>
                <a:spcPts val="0"/>
              </a:spcBef>
              <a:buSzPct val="25000"/>
              <a:buNone/>
            </a:pPr>
            <a:r>
              <a:rPr lang="en-US" b="1" dirty="0" smtClean="0"/>
              <a:t>LAUREN </a:t>
            </a:r>
            <a:endParaRPr lang="en-US" b="1" dirty="0"/>
          </a:p>
        </p:txBody>
      </p:sp>
      <p:sp>
        <p:nvSpPr>
          <p:cNvPr id="4" name="Slide Number Placeholder 3"/>
          <p:cNvSpPr>
            <a:spLocks noGrp="1"/>
          </p:cNvSpPr>
          <p:nvPr>
            <p:ph type="sldNum" sz="quarter" idx="10"/>
          </p:nvPr>
        </p:nvSpPr>
        <p:spPr/>
        <p:txBody>
          <a:bodyPr/>
          <a:lstStyle/>
          <a:p>
            <a:fld id="{492E07CC-6AAD-1047-BB31-41E7C9B8EA12}" type="slidenum">
              <a:rPr lang="en-US" smtClean="0"/>
              <a:t>11</a:t>
            </a:fld>
            <a:endParaRPr lang="en-US" dirty="0"/>
          </a:p>
        </p:txBody>
      </p:sp>
    </p:spTree>
    <p:extLst>
      <p:ext uri="{BB962C8B-B14F-4D97-AF65-F5344CB8AC3E}">
        <p14:creationId xmlns:p14="http://schemas.microsoft.com/office/powerpoint/2010/main" val="835558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u="none" strike="noStrike" kern="1200" dirty="0">
                <a:solidFill>
                  <a:schemeClr val="tx1"/>
                </a:solidFill>
                <a:effectLst/>
                <a:latin typeface="+mn-lt"/>
                <a:ea typeface="+mn-ea"/>
                <a:cs typeface="+mn-cs"/>
              </a:rPr>
              <a:t>Let me introduce you to Fred</a:t>
            </a:r>
            <a:r>
              <a:rPr lang="en-US" sz="1200" i="1" u="none" strike="noStrike" kern="1200" dirty="0">
                <a:solidFill>
                  <a:schemeClr val="tx1"/>
                </a:solidFill>
                <a:effectLst/>
                <a:latin typeface="+mn-lt"/>
                <a:ea typeface="+mn-ea"/>
                <a:cs typeface="+mn-cs"/>
              </a:rPr>
              <a:t>.</a:t>
            </a:r>
            <a:endParaRPr lang="en-GB" sz="1200" u="none" strike="noStrike" kern="1200" dirty="0">
              <a:solidFill>
                <a:schemeClr val="tx1"/>
              </a:solidFill>
              <a:effectLst/>
              <a:latin typeface="+mn-lt"/>
              <a:ea typeface="+mn-ea"/>
              <a:cs typeface="+mn-cs"/>
            </a:endParaRPr>
          </a:p>
          <a:p>
            <a:pPr lvl="0"/>
            <a:r>
              <a:rPr lang="en-US" sz="1200" u="none" strike="noStrike" kern="1200" dirty="0">
                <a:solidFill>
                  <a:schemeClr val="tx1"/>
                </a:solidFill>
                <a:effectLst/>
                <a:latin typeface="+mn-lt"/>
                <a:ea typeface="+mn-ea"/>
                <a:cs typeface="+mn-cs"/>
              </a:rPr>
              <a:t>Fred can only speak in sounds. He says d-o-g, h-a-t etc.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Speaking like Fred helps children to understand that words are made up of sounds.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u="none" strike="noStrike" kern="1200" dirty="0">
              <a:solidFill>
                <a:schemeClr val="tx1"/>
              </a:solidFill>
              <a:effectLst/>
              <a:latin typeface="+mn-lt"/>
              <a:ea typeface="+mn-ea"/>
              <a:cs typeface="+mn-cs"/>
            </a:endParaRPr>
          </a:p>
          <a:p>
            <a:pPr lvl="0"/>
            <a:r>
              <a:rPr lang="en-US" sz="1200" u="none" strike="noStrike" kern="1200" dirty="0">
                <a:solidFill>
                  <a:schemeClr val="tx1"/>
                </a:solidFill>
                <a:effectLst/>
                <a:latin typeface="+mn-lt"/>
                <a:ea typeface="+mn-ea"/>
                <a:cs typeface="+mn-cs"/>
              </a:rPr>
              <a:t>Fred helps children practise blending sounds together because he needs the children to say the words for him. Fred says d-o-g, children tell him the word is dog.</a:t>
            </a:r>
          </a:p>
          <a:p>
            <a:pPr lvl="0"/>
            <a:endParaRPr lang="en-US" sz="1200" u="none" strike="noStrike" kern="1200" dirty="0">
              <a:solidFill>
                <a:schemeClr val="tx1"/>
              </a:solidFill>
              <a:effectLst/>
              <a:latin typeface="+mn-lt"/>
              <a:ea typeface="+mn-ea"/>
              <a:cs typeface="+mn-cs"/>
            </a:endParaRPr>
          </a:p>
          <a:p>
            <a:pPr lvl="0"/>
            <a:r>
              <a:rPr lang="en-US" sz="1200" u="none" strike="noStrike" kern="1200" dirty="0">
                <a:solidFill>
                  <a:schemeClr val="tx1"/>
                </a:solidFill>
                <a:effectLst/>
                <a:latin typeface="+mn-lt"/>
                <a:ea typeface="+mn-ea"/>
                <a:cs typeface="+mn-cs"/>
              </a:rPr>
              <a:t>This is how we </a:t>
            </a:r>
            <a:r>
              <a:rPr lang="en-US" sz="1200" b="1" u="none" strike="noStrike" kern="1200" dirty="0">
                <a:solidFill>
                  <a:schemeClr val="tx1"/>
                </a:solidFill>
                <a:effectLst/>
                <a:latin typeface="+mn-lt"/>
                <a:ea typeface="+mn-ea"/>
                <a:cs typeface="+mn-cs"/>
              </a:rPr>
              <a:t>quickly</a:t>
            </a:r>
            <a:r>
              <a:rPr lang="en-US" sz="1200" u="none" strike="noStrike" kern="1200" dirty="0">
                <a:solidFill>
                  <a:schemeClr val="tx1"/>
                </a:solidFill>
                <a:effectLst/>
                <a:latin typeface="+mn-lt"/>
                <a:ea typeface="+mn-ea"/>
                <a:cs typeface="+mn-cs"/>
              </a:rPr>
              <a:t> teach </a:t>
            </a:r>
            <a:r>
              <a:rPr lang="en-US" sz="1200" b="1" u="none" strike="noStrike" kern="1200" dirty="0">
                <a:solidFill>
                  <a:schemeClr val="tx1"/>
                </a:solidFill>
                <a:effectLst/>
                <a:latin typeface="+mn-lt"/>
                <a:ea typeface="+mn-ea"/>
                <a:cs typeface="+mn-cs"/>
              </a:rPr>
              <a:t>all of our children</a:t>
            </a:r>
            <a:r>
              <a:rPr lang="en-US" sz="1200" u="none" strike="noStrike" kern="1200" dirty="0">
                <a:solidFill>
                  <a:schemeClr val="tx1"/>
                </a:solidFill>
                <a:effectLst/>
                <a:latin typeface="+mn-lt"/>
                <a:ea typeface="+mn-ea"/>
                <a:cs typeface="+mn-cs"/>
              </a:rPr>
              <a:t> to blend</a:t>
            </a:r>
            <a:r>
              <a:rPr lang="en-US" sz="1200" u="none" strike="noStrike" kern="1200" dirty="0" smtClean="0">
                <a:solidFill>
                  <a:schemeClr val="tx1"/>
                </a:solidFill>
                <a:effectLst/>
                <a:latin typeface="+mn-lt"/>
                <a:ea typeface="+mn-ea"/>
                <a:cs typeface="+mn-cs"/>
              </a:rPr>
              <a:t>.</a:t>
            </a:r>
          </a:p>
          <a:p>
            <a:pPr lvl="0"/>
            <a:endParaRPr lang="en-US" sz="1200" u="none" strike="noStrike" kern="1200" dirty="0" smtClean="0">
              <a:solidFill>
                <a:schemeClr val="tx1"/>
              </a:solidFill>
              <a:effectLst/>
              <a:latin typeface="+mn-lt"/>
              <a:ea typeface="+mn-ea"/>
              <a:cs typeface="+mn-cs"/>
            </a:endParaRPr>
          </a:p>
          <a:p>
            <a:pPr lvl="0"/>
            <a:r>
              <a:rPr lang="en-US" sz="1200" b="1" u="none" strike="noStrike" kern="1200" dirty="0" smtClean="0">
                <a:solidFill>
                  <a:schemeClr val="tx1"/>
                </a:solidFill>
                <a:effectLst/>
                <a:latin typeface="+mn-lt"/>
                <a:ea typeface="+mn-ea"/>
                <a:cs typeface="+mn-cs"/>
              </a:rPr>
              <a:t>LAUREN</a:t>
            </a:r>
            <a:r>
              <a:rPr lang="en-US" sz="1200" b="1" u="none" strike="noStrike" kern="1200" baseline="0" dirty="0" smtClean="0">
                <a:solidFill>
                  <a:schemeClr val="tx1"/>
                </a:solidFill>
                <a:effectLst/>
                <a:latin typeface="+mn-lt"/>
                <a:ea typeface="+mn-ea"/>
                <a:cs typeface="+mn-cs"/>
              </a:rPr>
              <a:t> </a:t>
            </a:r>
            <a:endParaRPr lang="en-US" sz="1200" b="1" u="none" strike="noStrike" kern="1200" dirty="0" smtClean="0">
              <a:solidFill>
                <a:schemeClr val="tx1"/>
              </a:solidFill>
              <a:effectLst/>
              <a:latin typeface="+mn-lt"/>
              <a:ea typeface="+mn-ea"/>
              <a:cs typeface="+mn-cs"/>
            </a:endParaRPr>
          </a:p>
          <a:p>
            <a:pPr lvl="0"/>
            <a:endParaRPr lang="en-US" sz="1200" u="none" strike="noStrike" kern="1200" dirty="0">
              <a:solidFill>
                <a:schemeClr val="tx1"/>
              </a:solidFill>
              <a:effectLst/>
              <a:latin typeface="+mn-lt"/>
              <a:ea typeface="+mn-ea"/>
              <a:cs typeface="+mn-cs"/>
            </a:endParaRPr>
          </a:p>
          <a:p>
            <a:pPr lvl="0"/>
            <a:endParaRPr lang="en-US" sz="120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81A61AF0-59CC-4D82-B182-5DFC7F9ACF1F}" type="slidenum">
              <a:rPr lang="en-GB" smtClean="0"/>
              <a:pPr>
                <a:defRPr/>
              </a:pPr>
              <a:t>12</a:t>
            </a:fld>
            <a:endParaRPr lang="en-GB" dirty="0"/>
          </a:p>
        </p:txBody>
      </p:sp>
    </p:spTree>
    <p:extLst>
      <p:ext uri="{BB962C8B-B14F-4D97-AF65-F5344CB8AC3E}">
        <p14:creationId xmlns:p14="http://schemas.microsoft.com/office/powerpoint/2010/main" val="18556931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We use Fred Fingers to help children sound out words to spell easily</a:t>
            </a:r>
            <a:r>
              <a:rPr lang="en-US" baseline="0" dirty="0" smtClean="0"/>
              <a:t>.</a:t>
            </a:r>
          </a:p>
          <a:p>
            <a:endParaRPr lang="en-US" baseline="0" dirty="0"/>
          </a:p>
          <a:p>
            <a:r>
              <a:rPr lang="en-US" baseline="0" dirty="0"/>
              <a:t>It means they do not have to memorise lists of spelling words</a:t>
            </a:r>
            <a:r>
              <a:rPr lang="en-US" baseline="0" dirty="0" smtClean="0"/>
              <a:t>.</a:t>
            </a:r>
          </a:p>
          <a:p>
            <a:endParaRPr lang="en-US" baseline="0" dirty="0"/>
          </a:p>
          <a:p>
            <a:r>
              <a:rPr lang="en-US" baseline="0" dirty="0"/>
              <a:t>It is a tool so they will be able to spell any word. </a:t>
            </a:r>
            <a:r>
              <a:rPr lang="en-US" baseline="0" dirty="0" smtClean="0"/>
              <a:t>E.g. cat is pressed onto Fred Fingers as the sounds c-a-t. The children then know which letters to write to match the sounds. </a:t>
            </a:r>
            <a:endParaRPr lang="en-US" baseline="0" dirty="0"/>
          </a:p>
          <a:p>
            <a:endParaRPr lang="en-US" baseline="0" dirty="0" smtClean="0"/>
          </a:p>
          <a:p>
            <a:r>
              <a:rPr lang="en-US" b="1" baseline="0" dirty="0" smtClean="0"/>
              <a:t>LAUREN </a:t>
            </a:r>
            <a:endParaRPr lang="en-US" b="1" baseline="0" dirty="0"/>
          </a:p>
          <a:p>
            <a:endParaRPr lang="en-US" baseline="0" dirty="0" smtClean="0"/>
          </a:p>
        </p:txBody>
      </p:sp>
      <p:sp>
        <p:nvSpPr>
          <p:cNvPr id="4" name="Slide Number Placeholder 3"/>
          <p:cNvSpPr>
            <a:spLocks noGrp="1"/>
          </p:cNvSpPr>
          <p:nvPr>
            <p:ph type="sldNum" sz="quarter" idx="10"/>
          </p:nvPr>
        </p:nvSpPr>
        <p:spPr/>
        <p:txBody>
          <a:bodyPr/>
          <a:lstStyle/>
          <a:p>
            <a:fld id="{492E07CC-6AAD-1047-BB31-41E7C9B8EA12}" type="slidenum">
              <a:rPr lang="en-US" smtClean="0"/>
              <a:t>13</a:t>
            </a:fld>
            <a:endParaRPr lang="en-US" dirty="0"/>
          </a:p>
        </p:txBody>
      </p:sp>
    </p:spTree>
    <p:extLst>
      <p:ext uri="{BB962C8B-B14F-4D97-AF65-F5344CB8AC3E}">
        <p14:creationId xmlns:p14="http://schemas.microsoft.com/office/powerpoint/2010/main" val="15951398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Garamond" pitchFamily="18" charset="0"/>
                <a:cs typeface="Arial" pitchFamily="34" charset="0"/>
              </a:defRPr>
            </a:lvl1pPr>
            <a:lvl2pPr marL="742950" indent="-285750" eaLnBrk="0" hangingPunct="0">
              <a:defRPr sz="2400">
                <a:solidFill>
                  <a:schemeClr val="tx1"/>
                </a:solidFill>
                <a:latin typeface="Garamond" pitchFamily="18" charset="0"/>
                <a:cs typeface="Arial" pitchFamily="34" charset="0"/>
              </a:defRPr>
            </a:lvl2pPr>
            <a:lvl3pPr marL="1143000" indent="-228600" eaLnBrk="0" hangingPunct="0">
              <a:defRPr sz="2400">
                <a:solidFill>
                  <a:schemeClr val="tx1"/>
                </a:solidFill>
                <a:latin typeface="Garamond" pitchFamily="18" charset="0"/>
                <a:cs typeface="Arial" pitchFamily="34" charset="0"/>
              </a:defRPr>
            </a:lvl3pPr>
            <a:lvl4pPr marL="1600200" indent="-228600" eaLnBrk="0" hangingPunct="0">
              <a:defRPr sz="2400">
                <a:solidFill>
                  <a:schemeClr val="tx1"/>
                </a:solidFill>
                <a:latin typeface="Garamond" pitchFamily="18" charset="0"/>
                <a:cs typeface="Arial" pitchFamily="34" charset="0"/>
              </a:defRPr>
            </a:lvl4pPr>
            <a:lvl5pPr marL="2057400" indent="-228600" eaLnBrk="0" hangingPunct="0">
              <a:defRPr sz="2400">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Garamond" pitchFamily="18" charset="0"/>
                <a:cs typeface="Arial" pitchFamily="34" charset="0"/>
              </a:defRPr>
            </a:lvl9pPr>
          </a:lstStyle>
          <a:p>
            <a:pPr eaLnBrk="1" hangingPunct="1"/>
            <a:fld id="{FB292E8D-CF26-4C18-AF48-18F643F3764E}" type="slidenum">
              <a:rPr lang="en-US" sz="1200" smtClean="0">
                <a:latin typeface="Times New Roman" pitchFamily="18" charset="0"/>
              </a:rPr>
              <a:pPr eaLnBrk="1" hangingPunct="1"/>
              <a:t>14</a:t>
            </a:fld>
            <a:endParaRPr lang="en-US" sz="1200" dirty="0">
              <a:latin typeface="Times New Roman" pitchFamily="18" charset="0"/>
            </a:endParaRPr>
          </a:p>
        </p:txBody>
      </p:sp>
      <p:sp>
        <p:nvSpPr>
          <p:cNvPr id="172035" name="Rectangle 2"/>
          <p:cNvSpPr>
            <a:spLocks noGrp="1" noRot="1" noChangeAspect="1" noChangeArrowheads="1" noTextEdit="1"/>
          </p:cNvSpPr>
          <p:nvPr>
            <p:ph type="sldImg"/>
          </p:nvPr>
        </p:nvSpPr>
        <p:spPr>
          <a:xfrm>
            <a:off x="866775" y="744538"/>
            <a:ext cx="2511425" cy="1884362"/>
          </a:xfrm>
          <a:ln/>
        </p:spPr>
      </p:sp>
      <p:sp>
        <p:nvSpPr>
          <p:cNvPr id="172036" name="Rectangle 3"/>
          <p:cNvSpPr>
            <a:spLocks noGrp="1" noChangeArrowheads="1"/>
          </p:cNvSpPr>
          <p:nvPr>
            <p:ph type="body" idx="1"/>
          </p:nvPr>
        </p:nvSpPr>
        <p:spPr>
          <a:xfrm>
            <a:off x="436697" y="2627826"/>
            <a:ext cx="5890368" cy="6553879"/>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When a child is ready to</a:t>
            </a:r>
            <a:r>
              <a:rPr lang="en-US" baseline="0" dirty="0" smtClean="0"/>
              <a:t>, they move onto reading Read Write Inc. storybooks.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In </a:t>
            </a:r>
            <a:r>
              <a:rPr lang="en-US" dirty="0"/>
              <a:t>our school, </a:t>
            </a:r>
            <a:r>
              <a:rPr lang="en-GB" sz="1200" kern="1200" dirty="0">
                <a:solidFill>
                  <a:schemeClr val="tx1"/>
                </a:solidFill>
                <a:effectLst/>
                <a:latin typeface="+mn-lt"/>
                <a:ea typeface="+mn-ea"/>
                <a:cs typeface="+mn-cs"/>
              </a:rPr>
              <a:t>children read each Read Write Inc. Storybook three times in class with their partner.</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Re-reading the same book helps children to become confident readers. </a:t>
            </a:r>
            <a:r>
              <a:rPr lang="en-GB" sz="1200" kern="1200" dirty="0">
                <a:solidFill>
                  <a:schemeClr val="tx1"/>
                </a:solidFill>
                <a:effectLst/>
                <a:latin typeface="+mn-lt"/>
                <a:ea typeface="+mn-ea"/>
                <a:cs typeface="+mn-cs"/>
              </a:rPr>
              <a:t>Each time they re-read, they build their fluency/speed and comprehension.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They love reading and want to read because they can read all of the words in the Storybook.</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We set a focus for each re-read in school.</a:t>
            </a:r>
          </a:p>
          <a:p>
            <a:pPr lvl="0"/>
            <a:endParaRPr lang="en-GB" sz="1200" kern="1200" dirty="0">
              <a:solidFill>
                <a:schemeClr val="tx1"/>
              </a:solidFill>
              <a:effectLst/>
              <a:latin typeface="+mn-lt"/>
              <a:ea typeface="+mn-ea"/>
              <a:cs typeface="+mn-cs"/>
            </a:endParaRPr>
          </a:p>
          <a:p>
            <a:pPr lvl="0"/>
            <a:r>
              <a:rPr lang="en-GB" sz="1200" i="1" kern="1200" dirty="0">
                <a:solidFill>
                  <a:schemeClr val="tx1"/>
                </a:solidFill>
                <a:effectLst/>
                <a:latin typeface="+mn-lt"/>
                <a:ea typeface="+mn-ea"/>
                <a:cs typeface="+mn-cs"/>
              </a:rPr>
              <a:t>(Click)</a:t>
            </a:r>
            <a:r>
              <a:rPr lang="en-GB" sz="1200" kern="1200" dirty="0">
                <a:solidFill>
                  <a:schemeClr val="tx1"/>
                </a:solidFill>
                <a:effectLst/>
                <a:latin typeface="+mn-lt"/>
                <a:ea typeface="+mn-ea"/>
                <a:cs typeface="+mn-cs"/>
              </a:rPr>
              <a:t> The first read focuses on reading every word accurately. </a:t>
            </a:r>
          </a:p>
          <a:p>
            <a:pPr lvl="0"/>
            <a:r>
              <a:rPr lang="en-GB" sz="1200" i="1" kern="1200" dirty="0">
                <a:solidFill>
                  <a:schemeClr val="tx1"/>
                </a:solidFill>
                <a:effectLst/>
                <a:latin typeface="+mn-lt"/>
                <a:ea typeface="+mn-ea"/>
                <a:cs typeface="+mn-cs"/>
              </a:rPr>
              <a:t>(Click)</a:t>
            </a:r>
            <a:r>
              <a:rPr lang="en-GB" sz="1200" kern="1200" dirty="0">
                <a:solidFill>
                  <a:schemeClr val="tx1"/>
                </a:solidFill>
                <a:effectLst/>
                <a:latin typeface="+mn-lt"/>
                <a:ea typeface="+mn-ea"/>
                <a:cs typeface="+mn-cs"/>
              </a:rPr>
              <a:t> The second on reading the story more quickly.</a:t>
            </a:r>
          </a:p>
          <a:p>
            <a:pPr lvl="0"/>
            <a:r>
              <a:rPr lang="en-GB" sz="1200" i="1" kern="1200" dirty="0">
                <a:solidFill>
                  <a:schemeClr val="tx1"/>
                </a:solidFill>
                <a:effectLst/>
                <a:latin typeface="+mn-lt"/>
                <a:ea typeface="+mn-ea"/>
                <a:cs typeface="+mn-cs"/>
              </a:rPr>
              <a:t>(Click)</a:t>
            </a:r>
            <a:r>
              <a:rPr lang="en-GB" sz="1200" kern="1200" dirty="0">
                <a:solidFill>
                  <a:schemeClr val="tx1"/>
                </a:solidFill>
                <a:effectLst/>
                <a:latin typeface="+mn-lt"/>
                <a:ea typeface="+mn-ea"/>
                <a:cs typeface="+mn-cs"/>
              </a:rPr>
              <a:t> The third read on comprehension - understanding what they read.</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Then your child brings the </a:t>
            </a:r>
            <a:r>
              <a:rPr lang="en-GB" sz="1200" b="1" kern="1200" dirty="0">
                <a:solidFill>
                  <a:schemeClr val="tx1"/>
                </a:solidFill>
                <a:effectLst/>
                <a:latin typeface="+mn-lt"/>
                <a:ea typeface="+mn-ea"/>
                <a:cs typeface="+mn-cs"/>
              </a:rPr>
              <a:t>same book </a:t>
            </a:r>
            <a:r>
              <a:rPr lang="en-GB" sz="1200" kern="1200" dirty="0">
                <a:solidFill>
                  <a:schemeClr val="tx1"/>
                </a:solidFill>
                <a:effectLst/>
                <a:latin typeface="+mn-lt"/>
                <a:ea typeface="+mn-ea"/>
                <a:cs typeface="+mn-cs"/>
              </a:rPr>
              <a:t>home to read and enjoy with you again and again at home.</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It’s ‘three with me, four at home.’</a:t>
            </a:r>
          </a:p>
          <a:p>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b="0" baseline="0" dirty="0"/>
              <a:t>We do not send stories home the children cannot read because we always want them to be set up to succeed in their reading.</a:t>
            </a:r>
          </a:p>
          <a:p>
            <a:pPr marL="0" marR="0" indent="0" algn="l" defTabSz="457200" rtl="0" eaLnBrk="1" fontAlgn="auto" latinLnBrk="0" hangingPunct="1">
              <a:lnSpc>
                <a:spcPct val="100000"/>
              </a:lnSpc>
              <a:spcBef>
                <a:spcPts val="0"/>
              </a:spcBef>
              <a:spcAft>
                <a:spcPts val="0"/>
              </a:spcAft>
              <a:buClrTx/>
              <a:buSzTx/>
              <a:buFontTx/>
              <a:buNone/>
              <a:tabLst/>
              <a:defRPr/>
            </a:pPr>
            <a:r>
              <a:rPr lang="en-US" b="0" baseline="0" dirty="0"/>
              <a:t>We want to make sure they enjoy reading so that they want to read.</a:t>
            </a:r>
          </a:p>
          <a:p>
            <a:pPr marL="0" marR="0" indent="0" algn="l" defTabSz="457200" rtl="0" eaLnBrk="1" fontAlgn="auto" latinLnBrk="0" hangingPunct="1">
              <a:lnSpc>
                <a:spcPct val="100000"/>
              </a:lnSpc>
              <a:spcBef>
                <a:spcPts val="0"/>
              </a:spcBef>
              <a:spcAft>
                <a:spcPts val="0"/>
              </a:spcAft>
              <a:buClrTx/>
              <a:buSzTx/>
              <a:buFontTx/>
              <a:buNone/>
              <a:tabLst/>
              <a:defRPr/>
            </a:pPr>
            <a:r>
              <a:rPr lang="en-US" b="0" baseline="0" dirty="0"/>
              <a:t>The more they read, the faster progress they will make.</a:t>
            </a:r>
            <a:endParaRPr lang="en-US" b="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lvl="0"/>
            <a:r>
              <a:rPr lang="en-GB" sz="1200" b="1" kern="1200" dirty="0" smtClean="0">
                <a:solidFill>
                  <a:schemeClr val="tx1"/>
                </a:solidFill>
                <a:effectLst/>
                <a:latin typeface="+mn-lt"/>
                <a:ea typeface="+mn-ea"/>
                <a:cs typeface="+mn-cs"/>
              </a:rPr>
              <a:t>ABI</a:t>
            </a:r>
            <a:endParaRPr lang="en-GB" sz="1200" b="1" kern="1200" dirty="0">
              <a:solidFill>
                <a:schemeClr val="tx1"/>
              </a:solidFill>
              <a:effectLst/>
              <a:latin typeface="+mn-lt"/>
              <a:ea typeface="+mn-ea"/>
              <a:cs typeface="+mn-cs"/>
            </a:endParaRPr>
          </a:p>
          <a:p>
            <a:pPr lvl="0"/>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pPr eaLnBrk="1" hangingPunct="1"/>
            <a:endParaRPr lang="en-GB" sz="1100" dirty="0">
              <a:latin typeface="Arial"/>
              <a:cs typeface="Arial"/>
            </a:endParaRPr>
          </a:p>
          <a:p>
            <a:pPr eaLnBrk="1" hangingPunct="1"/>
            <a:r>
              <a:rPr lang="en-GB" sz="1100" dirty="0">
                <a:latin typeface="Arial"/>
                <a:cs typeface="Arial"/>
              </a:rPr>
              <a:t>  </a:t>
            </a:r>
            <a:endParaRPr lang="en-US" sz="1100" dirty="0">
              <a:latin typeface="Arial"/>
              <a:cs typeface="Arial"/>
            </a:endParaRPr>
          </a:p>
        </p:txBody>
      </p:sp>
    </p:spTree>
    <p:extLst>
      <p:ext uri="{BB962C8B-B14F-4D97-AF65-F5344CB8AC3E}">
        <p14:creationId xmlns:p14="http://schemas.microsoft.com/office/powerpoint/2010/main" val="22265654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your child’s book bag, they will bring home:</a:t>
            </a:r>
          </a:p>
          <a:p>
            <a:endParaRPr lang="en-US" sz="1200" kern="1200" dirty="0">
              <a:solidFill>
                <a:schemeClr val="tx1"/>
              </a:solidFill>
              <a:effectLst/>
              <a:latin typeface="+mn-lt"/>
              <a:ea typeface="+mn-ea"/>
              <a:cs typeface="+mn-cs"/>
            </a:endParaRPr>
          </a:p>
          <a:p>
            <a:pPr marL="171450" indent="-171450">
              <a:buFontTx/>
              <a:buChar char="-"/>
            </a:pPr>
            <a:r>
              <a:rPr lang="en-US" sz="1200" kern="1200" dirty="0">
                <a:solidFill>
                  <a:schemeClr val="tx1"/>
                </a:solidFill>
                <a:effectLst/>
                <a:latin typeface="+mn-lt"/>
                <a:ea typeface="+mn-ea"/>
                <a:cs typeface="+mn-cs"/>
              </a:rPr>
              <a:t>the Storybook they have read in class to practise reading what they can already read. </a:t>
            </a:r>
          </a:p>
          <a:p>
            <a:pPr marL="171450" indent="-171450">
              <a:buFontTx/>
              <a:buChar char="-"/>
            </a:pPr>
            <a:r>
              <a:rPr lang="en-GB" sz="1200" kern="1200" dirty="0" smtClean="0">
                <a:solidFill>
                  <a:schemeClr val="tx1"/>
                </a:solidFill>
                <a:effectLst/>
                <a:latin typeface="+mn-lt"/>
                <a:ea typeface="+mn-ea"/>
                <a:cs typeface="+mn-cs"/>
              </a:rPr>
              <a:t>A </a:t>
            </a:r>
            <a:r>
              <a:rPr lang="en-GB" sz="1200" kern="1200" dirty="0">
                <a:solidFill>
                  <a:schemeClr val="tx1"/>
                </a:solidFill>
                <a:effectLst/>
                <a:latin typeface="+mn-lt"/>
                <a:ea typeface="+mn-ea"/>
                <a:cs typeface="+mn-cs"/>
              </a:rPr>
              <a:t>picture book </a:t>
            </a:r>
            <a:r>
              <a:rPr lang="en-GB" sz="1200" kern="1200" dirty="0" smtClean="0">
                <a:solidFill>
                  <a:schemeClr val="tx1"/>
                </a:solidFill>
                <a:effectLst/>
                <a:latin typeface="+mn-lt"/>
                <a:ea typeface="+mn-ea"/>
                <a:cs typeface="+mn-cs"/>
              </a:rPr>
              <a:t>(once</a:t>
            </a:r>
            <a:r>
              <a:rPr lang="en-GB" sz="1200" kern="1200" baseline="0" dirty="0" smtClean="0">
                <a:solidFill>
                  <a:schemeClr val="tx1"/>
                </a:solidFill>
                <a:effectLst/>
                <a:latin typeface="+mn-lt"/>
                <a:ea typeface="+mn-ea"/>
                <a:cs typeface="+mn-cs"/>
              </a:rPr>
              <a:t> a week) </a:t>
            </a:r>
            <a:r>
              <a:rPr lang="en-GB" sz="1200" kern="1200" dirty="0" smtClean="0">
                <a:solidFill>
                  <a:schemeClr val="tx1"/>
                </a:solidFill>
                <a:effectLst/>
                <a:latin typeface="+mn-lt"/>
                <a:ea typeface="+mn-ea"/>
                <a:cs typeface="+mn-cs"/>
              </a:rPr>
              <a:t>to </a:t>
            </a:r>
            <a:r>
              <a:rPr lang="en-GB" sz="1200" kern="1200" dirty="0">
                <a:solidFill>
                  <a:schemeClr val="tx1"/>
                </a:solidFill>
                <a:effectLst/>
                <a:latin typeface="+mn-lt"/>
                <a:ea typeface="+mn-ea"/>
                <a:cs typeface="+mn-cs"/>
              </a:rPr>
              <a:t>share with </a:t>
            </a:r>
            <a:r>
              <a:rPr lang="en-GB" sz="1200" kern="1200" dirty="0" smtClean="0">
                <a:solidFill>
                  <a:schemeClr val="tx1"/>
                </a:solidFill>
                <a:effectLst/>
                <a:latin typeface="+mn-lt"/>
                <a:ea typeface="+mn-ea"/>
                <a:cs typeface="+mn-cs"/>
              </a:rPr>
              <a:t>you.</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You </a:t>
            </a:r>
            <a:r>
              <a:rPr lang="en-GB" sz="1200" kern="1200" dirty="0">
                <a:solidFill>
                  <a:schemeClr val="tx1"/>
                </a:solidFill>
                <a:effectLst/>
                <a:latin typeface="+mn-lt"/>
                <a:ea typeface="+mn-ea"/>
                <a:cs typeface="+mn-cs"/>
              </a:rPr>
              <a:t>can read the story to them or they can retell the story by looking at the pictures. They are not expected to read the story themselves.</a:t>
            </a:r>
          </a:p>
          <a:p>
            <a:r>
              <a:rPr lang="en-US" sz="1200" kern="1200" dirty="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ABI </a:t>
            </a:r>
            <a:endParaRPr lang="en-GB"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FC51D32-3C34-4CC0-B1C8-B7CDA258413E}" type="slidenum">
              <a:rPr lang="en-GB" smtClean="0"/>
              <a:t>15</a:t>
            </a:fld>
            <a:endParaRPr lang="en-GB" dirty="0"/>
          </a:p>
        </p:txBody>
      </p:sp>
    </p:spTree>
    <p:extLst>
      <p:ext uri="{BB962C8B-B14F-4D97-AF65-F5344CB8AC3E}">
        <p14:creationId xmlns:p14="http://schemas.microsoft.com/office/powerpoint/2010/main" val="40297256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i="1" baseline="0" dirty="0" smtClean="0"/>
              <a:t>1. See sound pronounciation video on the Ruth Miskin Parents’ Page.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i="1" baseline="0"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en-US" i="1" baseline="0" dirty="0" smtClean="0"/>
              <a:t>2. We will share with you a link to a virtual lesson (via Seesaw) each time your child learns a new letter sound. Share an example video using link below. Each letter sound has a handwriting phrase to help your child when writing/forming the letter on paper. This can be done in their home learning book).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i="1" baseline="0"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en-US" i="1" baseline="0" dirty="0" smtClean="0"/>
              <a:t>3. Fred Games document will be uploaded onto Seesaw.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i="1" baseline="0"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en-US" i="1" baseline="0" dirty="0" smtClean="0"/>
              <a:t>4. Why not purchase a Fred the Frog to have at home!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i="1" baseline="0"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en-US" i="1" baseline="0" dirty="0" smtClean="0"/>
              <a:t>5. We will let you know when your child moves onto Read Write Inc. storybooks and how to use them at home.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i="1" baseline="0"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en-US" i="1" baseline="0" dirty="0" smtClean="0"/>
              <a:t>6. Read, read and read some more! Every Wednesday, children choose a book from Reception’s lending library to bring home. Please read this to them, talk about what's happening in the story and ask them questions.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i="1" baseline="0"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en-US" b="1" i="0" baseline="0" dirty="0" smtClean="0"/>
              <a:t>ABI</a:t>
            </a:r>
          </a:p>
        </p:txBody>
      </p:sp>
      <p:sp>
        <p:nvSpPr>
          <p:cNvPr id="4" name="Slide Number Placeholder 3"/>
          <p:cNvSpPr>
            <a:spLocks noGrp="1"/>
          </p:cNvSpPr>
          <p:nvPr>
            <p:ph type="sldNum" sz="quarter" idx="10"/>
          </p:nvPr>
        </p:nvSpPr>
        <p:spPr/>
        <p:txBody>
          <a:bodyPr/>
          <a:lstStyle/>
          <a:p>
            <a:fld id="{492E07CC-6AAD-1047-BB31-41E7C9B8EA12}" type="slidenum">
              <a:rPr lang="en-US" smtClean="0"/>
              <a:t>16</a:t>
            </a:fld>
            <a:endParaRPr lang="en-US" dirty="0"/>
          </a:p>
        </p:txBody>
      </p:sp>
    </p:spTree>
    <p:extLst>
      <p:ext uri="{BB962C8B-B14F-4D97-AF65-F5344CB8AC3E}">
        <p14:creationId xmlns:p14="http://schemas.microsoft.com/office/powerpoint/2010/main" val="25177439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1" i="0" baseline="0" dirty="0" smtClean="0"/>
              <a:t>LAUREN</a:t>
            </a:r>
          </a:p>
          <a:p>
            <a:endParaRPr lang="en-US" dirty="0" smtClean="0"/>
          </a:p>
          <a:p>
            <a:r>
              <a:rPr lang="en-US" dirty="0" smtClean="0"/>
              <a:t>Share</a:t>
            </a:r>
            <a:r>
              <a:rPr lang="en-US" baseline="0" dirty="0" smtClean="0"/>
              <a:t> first and third link. </a:t>
            </a:r>
            <a:endParaRPr lang="en-US" dirty="0"/>
          </a:p>
        </p:txBody>
      </p:sp>
      <p:sp>
        <p:nvSpPr>
          <p:cNvPr id="4" name="Slide Number Placeholder 3"/>
          <p:cNvSpPr>
            <a:spLocks noGrp="1"/>
          </p:cNvSpPr>
          <p:nvPr>
            <p:ph type="sldNum" sz="quarter" idx="10"/>
          </p:nvPr>
        </p:nvSpPr>
        <p:spPr/>
        <p:txBody>
          <a:bodyPr/>
          <a:lstStyle/>
          <a:p>
            <a:fld id="{492E07CC-6AAD-1047-BB31-41E7C9B8EA12}" type="slidenum">
              <a:rPr lang="en-US" smtClean="0"/>
              <a:t>17</a:t>
            </a:fld>
            <a:endParaRPr lang="en-US" dirty="0"/>
          </a:p>
        </p:txBody>
      </p:sp>
    </p:spTree>
    <p:extLst>
      <p:ext uri="{BB962C8B-B14F-4D97-AF65-F5344CB8AC3E}">
        <p14:creationId xmlns:p14="http://schemas.microsoft.com/office/powerpoint/2010/main" val="9792199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Remember that all parents have the power to change outcomes for their children.</a:t>
            </a:r>
            <a:endParaRPr lang="en-US" dirty="0">
              <a:solidFill>
                <a:srgbClr val="FF0000"/>
              </a:solidFill>
            </a:endParaRPr>
          </a:p>
          <a:p>
            <a:endParaRPr lang="en-US" baseline="0" dirty="0"/>
          </a:p>
          <a:p>
            <a:r>
              <a:rPr lang="en-US" b="1" baseline="0" dirty="0" smtClean="0"/>
              <a:t>ANNIE</a:t>
            </a:r>
            <a:r>
              <a:rPr lang="en-US" baseline="0" dirty="0" smtClean="0"/>
              <a:t> </a:t>
            </a:r>
            <a:endParaRPr lang="en-US" baseline="0" dirty="0"/>
          </a:p>
        </p:txBody>
      </p:sp>
      <p:sp>
        <p:nvSpPr>
          <p:cNvPr id="4" name="Slide Number Placeholder 3"/>
          <p:cNvSpPr>
            <a:spLocks noGrp="1"/>
          </p:cNvSpPr>
          <p:nvPr>
            <p:ph type="sldNum" sz="quarter" idx="10"/>
          </p:nvPr>
        </p:nvSpPr>
        <p:spPr/>
        <p:txBody>
          <a:bodyPr/>
          <a:lstStyle/>
          <a:p>
            <a:fld id="{AC167F53-BA33-7E40-958D-01A6607E9B7A}" type="slidenum">
              <a:rPr lang="en-US" smtClean="0"/>
              <a:t>18</a:t>
            </a:fld>
            <a:endParaRPr lang="en-US" dirty="0"/>
          </a:p>
        </p:txBody>
      </p:sp>
    </p:spTree>
    <p:extLst>
      <p:ext uri="{BB962C8B-B14F-4D97-AF65-F5344CB8AC3E}">
        <p14:creationId xmlns:p14="http://schemas.microsoft.com/office/powerpoint/2010/main" val="22315695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Explain that we are available for a short to answer any questions you have. The </a:t>
            </a:r>
            <a:r>
              <a:rPr lang="en-GB" dirty="0" smtClean="0"/>
              <a:t>FAQ’s document</a:t>
            </a:r>
            <a:r>
              <a:rPr lang="en-GB" baseline="0" dirty="0" smtClean="0"/>
              <a:t> will also be uploaded to the Reception page of the school website and Seesaw. </a:t>
            </a:r>
          </a:p>
          <a:p>
            <a:endParaRPr lang="en-GB" baseline="0" dirty="0" smtClean="0"/>
          </a:p>
          <a:p>
            <a:r>
              <a:rPr lang="en-GB" baseline="0" dirty="0" smtClean="0"/>
              <a:t>Time to browse classroom and home learning resources. </a:t>
            </a:r>
          </a:p>
          <a:p>
            <a:endParaRPr lang="en-GB" baseline="0" dirty="0" smtClean="0"/>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AC167F53-BA33-7E40-958D-01A6607E9B7A}" type="slidenum">
              <a:rPr lang="en-US" smtClean="0"/>
              <a:t>19</a:t>
            </a:fld>
            <a:endParaRPr lang="en-US" dirty="0"/>
          </a:p>
        </p:txBody>
      </p:sp>
    </p:spTree>
    <p:extLst>
      <p:ext uri="{BB962C8B-B14F-4D97-AF65-F5344CB8AC3E}">
        <p14:creationId xmlns:p14="http://schemas.microsoft.com/office/powerpoint/2010/main" val="2261386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baseline="0" dirty="0"/>
              <a:t>Read quote.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2D2D2D"/>
                </a:solidFill>
                <a:latin typeface="Helvetica" charset="0"/>
                <a:cs typeface="Helvetica" charset="0"/>
                <a:sym typeface="Helvetica" charset="0"/>
              </a:rPr>
              <a:t>This is what we do in our school.</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Research shows</a:t>
            </a:r>
            <a:r>
              <a:rPr lang="en-US" baseline="0" dirty="0"/>
              <a:t> that children who learn to read quickly go on to succeed in school and in life. </a:t>
            </a:r>
            <a:endParaRPr lang="en-US" dirty="0"/>
          </a:p>
          <a:p>
            <a:endParaRPr lang="en-US" i="1" baseline="0" dirty="0"/>
          </a:p>
          <a:p>
            <a:r>
              <a:rPr lang="en-US" i="0" baseline="0" dirty="0"/>
              <a:t>Today </a:t>
            </a:r>
            <a:r>
              <a:rPr lang="en-US" i="0" baseline="0" dirty="0" smtClean="0"/>
              <a:t>we </a:t>
            </a:r>
            <a:r>
              <a:rPr lang="en-US" i="0" baseline="0" dirty="0"/>
              <a:t>want to help you understand how your child is learning to read with phonics – specifically ‘Read Write Inc.’ Phonics</a:t>
            </a:r>
            <a:r>
              <a:rPr lang="en-US" i="0" baseline="0" dirty="0" smtClean="0"/>
              <a:t>.</a:t>
            </a:r>
          </a:p>
          <a:p>
            <a:endParaRPr lang="en-US" i="0" baseline="0" dirty="0" smtClean="0"/>
          </a:p>
          <a:p>
            <a:r>
              <a:rPr lang="en-US" i="0" baseline="0" dirty="0" smtClean="0"/>
              <a:t>Share success of the programme over the past 8 years. </a:t>
            </a:r>
          </a:p>
          <a:p>
            <a:endParaRPr lang="en-US" i="0" baseline="0" dirty="0" smtClean="0"/>
          </a:p>
          <a:p>
            <a:r>
              <a:rPr lang="en-US" b="1" i="0" baseline="0" dirty="0" smtClean="0"/>
              <a:t>ANNIE </a:t>
            </a:r>
            <a:endParaRPr lang="en-US" b="1" i="0" baseline="0" dirty="0"/>
          </a:p>
        </p:txBody>
      </p:sp>
      <p:sp>
        <p:nvSpPr>
          <p:cNvPr id="4" name="Slide Number Placeholder 3"/>
          <p:cNvSpPr>
            <a:spLocks noGrp="1"/>
          </p:cNvSpPr>
          <p:nvPr>
            <p:ph type="sldNum" sz="quarter" idx="10"/>
          </p:nvPr>
        </p:nvSpPr>
        <p:spPr/>
        <p:txBody>
          <a:bodyPr/>
          <a:lstStyle/>
          <a:p>
            <a:fld id="{5F10C2BD-ABBD-1C45-BDAB-44A2829FA136}" type="slidenum">
              <a:rPr lang="en-US" smtClean="0"/>
              <a:t>2</a:t>
            </a:fld>
            <a:endParaRPr lang="en-US" dirty="0"/>
          </a:p>
        </p:txBody>
      </p:sp>
    </p:spTree>
    <p:extLst>
      <p:ext uri="{BB962C8B-B14F-4D97-AF65-F5344CB8AC3E}">
        <p14:creationId xmlns:p14="http://schemas.microsoft.com/office/powerpoint/2010/main" val="2487976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fontAlgn="base">
              <a:spcBef>
                <a:spcPct val="0"/>
              </a:spcBef>
              <a:spcAft>
                <a:spcPct val="0"/>
              </a:spcAft>
              <a:defRPr>
                <a:solidFill>
                  <a:schemeClr val="tx1"/>
                </a:solidFill>
                <a:latin typeface="Arial" charset="0"/>
                <a:ea typeface="ＭＳ Ｐゴシック" charset="0"/>
              </a:defRPr>
            </a:lvl6pPr>
            <a:lvl7pPr marL="2971800" indent="-228600" fontAlgn="base">
              <a:spcBef>
                <a:spcPct val="0"/>
              </a:spcBef>
              <a:spcAft>
                <a:spcPct val="0"/>
              </a:spcAft>
              <a:defRPr>
                <a:solidFill>
                  <a:schemeClr val="tx1"/>
                </a:solidFill>
                <a:latin typeface="Arial" charset="0"/>
                <a:ea typeface="ＭＳ Ｐゴシック" charset="0"/>
              </a:defRPr>
            </a:lvl7pPr>
            <a:lvl8pPr marL="3429000" indent="-228600" fontAlgn="base">
              <a:spcBef>
                <a:spcPct val="0"/>
              </a:spcBef>
              <a:spcAft>
                <a:spcPct val="0"/>
              </a:spcAft>
              <a:defRPr>
                <a:solidFill>
                  <a:schemeClr val="tx1"/>
                </a:solidFill>
                <a:latin typeface="Arial" charset="0"/>
                <a:ea typeface="ＭＳ Ｐゴシック" charset="0"/>
              </a:defRPr>
            </a:lvl8pPr>
            <a:lvl9pPr marL="3886200" indent="-228600" fontAlgn="base">
              <a:spcBef>
                <a:spcPct val="0"/>
              </a:spcBef>
              <a:spcAft>
                <a:spcPct val="0"/>
              </a:spcAft>
              <a:defRPr>
                <a:solidFill>
                  <a:schemeClr val="tx1"/>
                </a:solidFill>
                <a:latin typeface="Arial" charset="0"/>
                <a:ea typeface="ＭＳ Ｐゴシック" charset="0"/>
              </a:defRPr>
            </a:lvl9pPr>
          </a:lstStyle>
          <a:p>
            <a:fld id="{E2308E4E-93BE-E844-9AB6-A25FD0B956F7}" type="slidenum">
              <a:rPr lang="en-US">
                <a:latin typeface="Calibri" charset="0"/>
              </a:rPr>
              <a:pPr/>
              <a:t>3</a:t>
            </a:fld>
            <a:endParaRPr lang="en-US" dirty="0">
              <a:latin typeface="Calibri" charset="0"/>
            </a:endParaRPr>
          </a:p>
        </p:txBody>
      </p:sp>
      <p:sp>
        <p:nvSpPr>
          <p:cNvPr id="60419" name="Rectangle 2"/>
          <p:cNvSpPr>
            <a:spLocks noGrp="1" noRot="1" noChangeAspect="1" noChangeArrowheads="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60420"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en-US" sz="1200" kern="1200" dirty="0">
                <a:solidFill>
                  <a:schemeClr val="tx1"/>
                </a:solidFill>
                <a:effectLst/>
                <a:latin typeface="+mn-lt"/>
                <a:ea typeface="+mn-ea"/>
                <a:cs typeface="+mn-cs"/>
              </a:rPr>
              <a:t>Who Is Read Write Inc Phonics for?</a:t>
            </a:r>
          </a:p>
          <a:p>
            <a:pPr lvl="0"/>
            <a:endParaRPr lang="en-US" sz="1200" kern="1200" dirty="0">
              <a:solidFill>
                <a:schemeClr val="tx1"/>
              </a:solidFill>
              <a:effectLst/>
              <a:latin typeface="+mn-lt"/>
              <a:ea typeface="+mn-ea"/>
              <a:cs typeface="+mn-cs"/>
            </a:endParaRPr>
          </a:p>
          <a:p>
            <a:pPr lvl="0"/>
            <a:r>
              <a:rPr lang="en-US" sz="1200" i="1" kern="1200" dirty="0">
                <a:solidFill>
                  <a:schemeClr val="tx1"/>
                </a:solidFill>
                <a:effectLst/>
                <a:latin typeface="+mn-lt"/>
                <a:ea typeface="+mn-ea"/>
                <a:cs typeface="+mn-cs"/>
              </a:rPr>
              <a:t>(Click)</a:t>
            </a:r>
            <a:r>
              <a:rPr lang="en-US" sz="1200" kern="1200" dirty="0">
                <a:solidFill>
                  <a:schemeClr val="tx1"/>
                </a:solidFill>
                <a:effectLst/>
                <a:latin typeface="+mn-lt"/>
                <a:ea typeface="+mn-ea"/>
                <a:cs typeface="+mn-cs"/>
              </a:rPr>
              <a:t> Phonics is for children in Reception, Y1 and Y2 who are learning to read.</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Phonics is also for children in Y3 and Y4 who haven’t met the KS1 reading </a:t>
            </a:r>
            <a:r>
              <a:rPr lang="en-US" sz="1200" kern="1200" dirty="0" smtClean="0">
                <a:solidFill>
                  <a:schemeClr val="tx1"/>
                </a:solidFill>
                <a:effectLst/>
                <a:latin typeface="+mn-lt"/>
                <a:ea typeface="+mn-ea"/>
                <a:cs typeface="+mn-cs"/>
              </a:rPr>
              <a:t>expectations</a:t>
            </a:r>
            <a:r>
              <a:rPr lang="en-US" sz="1200" kern="1200" baseline="0" dirty="0" smtClean="0">
                <a:solidFill>
                  <a:schemeClr val="tx1"/>
                </a:solidFill>
                <a:effectLst/>
                <a:latin typeface="+mn-lt"/>
                <a:ea typeface="+mn-ea"/>
                <a:cs typeface="+mn-cs"/>
              </a:rPr>
              <a:t> who need support </a:t>
            </a:r>
            <a:r>
              <a:rPr lang="en-US" sz="1200" i="0" kern="1200" dirty="0" smtClean="0">
                <a:solidFill>
                  <a:schemeClr val="tx1"/>
                </a:solidFill>
                <a:effectLst/>
                <a:latin typeface="+mn-lt"/>
                <a:ea typeface="+mn-ea"/>
                <a:cs typeface="+mn-cs"/>
              </a:rPr>
              <a:t>to </a:t>
            </a:r>
            <a:r>
              <a:rPr lang="en-US" sz="1200" i="0" kern="1200" dirty="0">
                <a:solidFill>
                  <a:schemeClr val="tx1"/>
                </a:solidFill>
                <a:effectLst/>
                <a:latin typeface="+mn-lt"/>
                <a:ea typeface="+mn-ea"/>
                <a:cs typeface="+mn-cs"/>
              </a:rPr>
              <a:t>catch up.</a:t>
            </a:r>
            <a:endParaRPr lang="en-GB" sz="1200" i="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Each half-term, we assess and group our children based on their </a:t>
            </a:r>
            <a:r>
              <a:rPr lang="en-GB" sz="1200" i="1" kern="1200" dirty="0">
                <a:solidFill>
                  <a:schemeClr val="tx1"/>
                </a:solidFill>
                <a:effectLst/>
                <a:latin typeface="+mn-lt"/>
                <a:ea typeface="+mn-ea"/>
                <a:cs typeface="+mn-cs"/>
              </a:rPr>
              <a:t>stage</a:t>
            </a:r>
            <a:r>
              <a:rPr lang="en-GB" sz="1200" kern="1200" dirty="0">
                <a:solidFill>
                  <a:schemeClr val="tx1"/>
                </a:solidFill>
                <a:effectLst/>
                <a:latin typeface="+mn-lt"/>
                <a:ea typeface="+mn-ea"/>
                <a:cs typeface="+mn-cs"/>
              </a:rPr>
              <a:t> of reading not age of reading. This means all children practise reading at the right level</a:t>
            </a:r>
            <a:r>
              <a:rPr lang="en-GB" sz="1200" kern="1200" dirty="0" smtClean="0">
                <a:solidFill>
                  <a:schemeClr val="tx1"/>
                </a:solidFill>
                <a:effectLst/>
                <a:latin typeface="+mn-lt"/>
                <a:ea typeface="+mn-ea"/>
                <a:cs typeface="+mn-cs"/>
              </a:rPr>
              <a:t>.</a:t>
            </a:r>
          </a:p>
          <a:p>
            <a:pPr lvl="0"/>
            <a:endParaRPr lang="en-GB" sz="1200" kern="1200" dirty="0" smtClean="0">
              <a:solidFill>
                <a:schemeClr val="tx1"/>
              </a:solidFill>
              <a:effectLst/>
              <a:latin typeface="+mn-lt"/>
              <a:ea typeface="+mn-ea"/>
              <a:cs typeface="+mn-cs"/>
            </a:endParaRPr>
          </a:p>
          <a:p>
            <a:pPr lvl="0"/>
            <a:r>
              <a:rPr lang="en-GB" sz="1200" b="1" kern="1200" dirty="0" smtClean="0">
                <a:solidFill>
                  <a:schemeClr val="tx1"/>
                </a:solidFill>
                <a:effectLst/>
                <a:latin typeface="+mn-lt"/>
                <a:ea typeface="+mn-ea"/>
                <a:cs typeface="+mn-cs"/>
              </a:rPr>
              <a:t>KATE</a:t>
            </a:r>
            <a:endParaRPr lang="en-GB" sz="1200" b="1" kern="1200" dirty="0">
              <a:solidFill>
                <a:schemeClr val="tx1"/>
              </a:solidFill>
              <a:effectLst/>
              <a:latin typeface="+mn-lt"/>
              <a:ea typeface="+mn-ea"/>
              <a:cs typeface="+mn-cs"/>
            </a:endParaRPr>
          </a:p>
        </p:txBody>
      </p:sp>
    </p:spTree>
    <p:extLst>
      <p:ext uri="{BB962C8B-B14F-4D97-AF65-F5344CB8AC3E}">
        <p14:creationId xmlns:p14="http://schemas.microsoft.com/office/powerpoint/2010/main" val="621564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What </a:t>
            </a:r>
            <a:r>
              <a:rPr lang="en-US" sz="1200" b="1" i="1" kern="1200" dirty="0">
                <a:solidFill>
                  <a:schemeClr val="tx1"/>
                </a:solidFill>
                <a:effectLst/>
                <a:latin typeface="+mn-lt"/>
                <a:ea typeface="+mn-ea"/>
                <a:cs typeface="+mn-cs"/>
              </a:rPr>
              <a:t>Read Write Inc.</a:t>
            </a:r>
            <a:r>
              <a:rPr lang="en-US" sz="1200" b="1" kern="1200" dirty="0">
                <a:solidFill>
                  <a:schemeClr val="tx1"/>
                </a:solidFill>
                <a:effectLst/>
                <a:latin typeface="+mn-lt"/>
                <a:ea typeface="+mn-ea"/>
                <a:cs typeface="+mn-cs"/>
              </a:rPr>
              <a:t> does is simple </a:t>
            </a:r>
            <a:r>
              <a:rPr lang="en-US" sz="1200" kern="1200" dirty="0">
                <a:solidFill>
                  <a:schemeClr val="tx1"/>
                </a:solidFill>
                <a:effectLst/>
                <a:latin typeface="+mn-lt"/>
                <a:ea typeface="+mn-ea"/>
                <a:cs typeface="+mn-cs"/>
              </a:rPr>
              <a:t>- we teach sounds </a:t>
            </a:r>
            <a:r>
              <a:rPr lang="en-US" sz="1200" i="1" kern="1200" dirty="0">
                <a:solidFill>
                  <a:schemeClr val="tx1"/>
                </a:solidFill>
                <a:effectLst/>
                <a:latin typeface="+mn-lt"/>
                <a:ea typeface="+mn-ea"/>
                <a:cs typeface="+mn-cs"/>
              </a:rPr>
              <a:t>(click),</a:t>
            </a:r>
            <a:r>
              <a:rPr lang="en-US" sz="1200" kern="1200" dirty="0">
                <a:solidFill>
                  <a:schemeClr val="tx1"/>
                </a:solidFill>
                <a:effectLst/>
                <a:latin typeface="+mn-lt"/>
                <a:ea typeface="+mn-ea"/>
                <a:cs typeface="+mn-cs"/>
              </a:rPr>
              <a:t> children practise reading and spelling words containing these sounds (</a:t>
            </a:r>
            <a:r>
              <a:rPr lang="en-US" sz="1200" i="1" kern="1200" dirty="0">
                <a:solidFill>
                  <a:schemeClr val="tx1"/>
                </a:solidFill>
                <a:effectLst/>
                <a:latin typeface="+mn-lt"/>
                <a:ea typeface="+mn-ea"/>
                <a:cs typeface="+mn-cs"/>
              </a:rPr>
              <a:t>click), </a:t>
            </a:r>
            <a:r>
              <a:rPr lang="en-US" sz="1200" kern="1200" dirty="0">
                <a:solidFill>
                  <a:schemeClr val="tx1"/>
                </a:solidFill>
                <a:effectLst/>
                <a:latin typeface="+mn-lt"/>
                <a:ea typeface="+mn-ea"/>
                <a:cs typeface="+mn-cs"/>
              </a:rPr>
              <a:t>then we give children decodable books </a:t>
            </a:r>
            <a:r>
              <a:rPr lang="en-US" sz="1200" i="1" kern="1200" dirty="0">
                <a:solidFill>
                  <a:schemeClr val="tx1"/>
                </a:solidFill>
                <a:effectLst/>
                <a:latin typeface="+mn-lt"/>
                <a:ea typeface="+mn-ea"/>
                <a:cs typeface="+mn-cs"/>
              </a:rPr>
              <a:t>(click) </a:t>
            </a:r>
            <a:r>
              <a:rPr lang="en-US" sz="1200" kern="1200" dirty="0">
                <a:solidFill>
                  <a:schemeClr val="tx1"/>
                </a:solidFill>
                <a:effectLst/>
                <a:latin typeface="+mn-lt"/>
                <a:ea typeface="+mn-ea"/>
                <a:cs typeface="+mn-cs"/>
              </a:rPr>
              <a:t>containing sounds and words they can read. </a:t>
            </a:r>
            <a:endParaRPr lang="en-US" sz="1200" kern="1200" dirty="0" smtClean="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They read each Storybook three times at school and again with you at home. </a:t>
            </a:r>
            <a:endParaRPr lang="en-US" sz="1200" kern="1200" dirty="0" smtClean="0">
              <a:solidFill>
                <a:schemeClr val="tx1"/>
              </a:solidFill>
              <a:effectLst/>
              <a:latin typeface="+mn-lt"/>
              <a:ea typeface="+mn-ea"/>
              <a:cs typeface="+mn-cs"/>
            </a:endParaRPr>
          </a:p>
          <a:p>
            <a:pPr lvl="0"/>
            <a:endParaRPr lang="en-GB" dirty="0">
              <a:effectLst/>
            </a:endParaRPr>
          </a:p>
          <a:p>
            <a:pPr lvl="0"/>
            <a:r>
              <a:rPr lang="en-US" sz="1200" kern="1200" dirty="0">
                <a:solidFill>
                  <a:schemeClr val="tx1"/>
                </a:solidFill>
                <a:effectLst/>
                <a:latin typeface="+mn-lt"/>
                <a:ea typeface="+mn-ea"/>
                <a:cs typeface="+mn-cs"/>
              </a:rPr>
              <a:t>On each reading, children’s fluency increases and the more they can focus on what the story is about.</a:t>
            </a:r>
            <a:endParaRPr lang="en-GB" dirty="0">
              <a:effectLst/>
            </a:endParaRPr>
          </a:p>
          <a:p>
            <a:pPr lvl="0"/>
            <a:r>
              <a:rPr lang="en-US" sz="1200" kern="1200" dirty="0">
                <a:solidFill>
                  <a:schemeClr val="tx1"/>
                </a:solidFill>
                <a:effectLst/>
                <a:latin typeface="+mn-lt"/>
                <a:ea typeface="+mn-ea"/>
                <a:cs typeface="+mn-cs"/>
              </a:rPr>
              <a:t>Children also learn to spell the words they have been reading and develop their ideas into sentences so that they can write about the Storybooks they read.</a:t>
            </a:r>
            <a:endParaRPr lang="en-GB" dirty="0">
              <a:effectLst/>
            </a:endParaRPr>
          </a:p>
          <a:p>
            <a:r>
              <a:rPr lang="en-US" sz="1200" kern="1200" dirty="0">
                <a:solidFill>
                  <a:schemeClr val="tx1"/>
                </a:solidFill>
                <a:effectLst/>
                <a:latin typeface="+mn-lt"/>
                <a:ea typeface="+mn-ea"/>
                <a:cs typeface="+mn-cs"/>
              </a:rPr>
              <a:t> </a:t>
            </a:r>
            <a:endParaRPr lang="en-GB" dirty="0">
              <a:effectLst/>
            </a:endParaRPr>
          </a:p>
          <a:p>
            <a:pPr lvl="0"/>
            <a:r>
              <a:rPr lang="en-US" sz="1200" kern="1200" dirty="0">
                <a:solidFill>
                  <a:schemeClr val="tx1"/>
                </a:solidFill>
                <a:effectLst/>
                <a:latin typeface="+mn-lt"/>
                <a:ea typeface="+mn-ea"/>
                <a:cs typeface="+mn-cs"/>
              </a:rPr>
              <a:t>Alongside this we read stories </a:t>
            </a:r>
            <a:r>
              <a:rPr lang="en-US" sz="1200" b="1" kern="1200" dirty="0">
                <a:solidFill>
                  <a:schemeClr val="tx1"/>
                </a:solidFill>
                <a:effectLst/>
                <a:latin typeface="+mn-lt"/>
                <a:ea typeface="+mn-ea"/>
                <a:cs typeface="+mn-cs"/>
              </a:rPr>
              <a:t>to</a:t>
            </a:r>
            <a:r>
              <a:rPr lang="en-US" sz="1200" kern="1200" dirty="0">
                <a:solidFill>
                  <a:schemeClr val="tx1"/>
                </a:solidFill>
                <a:effectLst/>
                <a:latin typeface="+mn-lt"/>
                <a:ea typeface="+mn-ea"/>
                <a:cs typeface="+mn-cs"/>
              </a:rPr>
              <a:t> children: </a:t>
            </a:r>
            <a:r>
              <a:rPr lang="en-US" sz="1200" i="1" kern="1200" dirty="0">
                <a:solidFill>
                  <a:schemeClr val="tx1"/>
                </a:solidFill>
                <a:effectLst/>
                <a:latin typeface="+mn-lt"/>
                <a:ea typeface="+mn-ea"/>
                <a:cs typeface="+mn-cs"/>
              </a:rPr>
              <a:t>(click)</a:t>
            </a:r>
            <a:r>
              <a:rPr lang="en-US" sz="1200" kern="1200" dirty="0">
                <a:solidFill>
                  <a:schemeClr val="tx1"/>
                </a:solidFill>
                <a:effectLst/>
                <a:latin typeface="+mn-lt"/>
                <a:ea typeface="+mn-ea"/>
                <a:cs typeface="+mn-cs"/>
              </a:rPr>
              <a:t> stories they cannot yet read for themselves</a:t>
            </a:r>
            <a:endParaRPr lang="en-GB"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Our aim is for children to finish the RWI Phonics programme quickly so they can start reading these books for themselves</a:t>
            </a:r>
            <a:r>
              <a:rPr lang="en-US" sz="1200" kern="1200" dirty="0" smtClean="0">
                <a:solidFill>
                  <a:schemeClr val="tx1"/>
                </a:solidFill>
                <a:effectLst/>
                <a:latin typeface="+mn-lt"/>
                <a:ea typeface="+mn-ea"/>
                <a:cs typeface="+mn-cs"/>
              </a:rPr>
              <a:t>.</a:t>
            </a:r>
          </a:p>
          <a:p>
            <a:pPr lvl="0"/>
            <a:endParaRPr lang="en-US" sz="1200" kern="1200" dirty="0" smtClean="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KATE</a:t>
            </a:r>
          </a:p>
          <a:p>
            <a:pPr lvl="0"/>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FC51D32-3C34-4CC0-B1C8-B7CDA258413E}" type="slidenum">
              <a:rPr lang="en-GB" smtClean="0"/>
              <a:t>4</a:t>
            </a:fld>
            <a:endParaRPr lang="en-GB" dirty="0"/>
          </a:p>
        </p:txBody>
      </p:sp>
    </p:spTree>
    <p:extLst>
      <p:ext uri="{BB962C8B-B14F-4D97-AF65-F5344CB8AC3E}">
        <p14:creationId xmlns:p14="http://schemas.microsoft.com/office/powerpoint/2010/main" val="3622699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want to make sure every child learns to read in our school.</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 children need extra practice when learning to read so we teach these children one-to-one for ten minutes every day – on top of their group lesson.</a:t>
            </a:r>
          </a:p>
          <a:p>
            <a:endParaRPr lang="en-US" sz="1200" kern="1200" dirty="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Our</a:t>
            </a:r>
            <a:r>
              <a:rPr lang="en-US" sz="1200" kern="1200" baseline="0" dirty="0" smtClean="0">
                <a:solidFill>
                  <a:schemeClr val="tx1"/>
                </a:solidFill>
                <a:effectLst/>
                <a:latin typeface="+mn-lt"/>
                <a:ea typeface="+mn-ea"/>
                <a:cs typeface="+mn-cs"/>
              </a:rPr>
              <a:t> aim is that </a:t>
            </a:r>
            <a:r>
              <a:rPr lang="en-US" sz="1200" kern="1200" dirty="0" smtClean="0">
                <a:solidFill>
                  <a:schemeClr val="tx1"/>
                </a:solidFill>
                <a:effectLst/>
                <a:latin typeface="+mn-lt"/>
                <a:ea typeface="+mn-ea"/>
                <a:cs typeface="+mn-cs"/>
              </a:rPr>
              <a:t>they </a:t>
            </a:r>
            <a:r>
              <a:rPr lang="en-US" sz="1200" kern="1200" dirty="0">
                <a:solidFill>
                  <a:schemeClr val="tx1"/>
                </a:solidFill>
                <a:effectLst/>
                <a:latin typeface="+mn-lt"/>
                <a:ea typeface="+mn-ea"/>
                <a:cs typeface="+mn-cs"/>
              </a:rPr>
              <a:t>‘keep up’ from the beginning and don’t need ‘catch up’ later on.</a:t>
            </a:r>
          </a:p>
          <a:p>
            <a:endParaRPr lang="en-US"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KATE</a:t>
            </a:r>
            <a:r>
              <a:rPr lang="en-GB" sz="1200" b="1" kern="1200" baseline="0" dirty="0" smtClean="0">
                <a:solidFill>
                  <a:schemeClr val="tx1"/>
                </a:solidFill>
                <a:effectLst/>
                <a:latin typeface="+mn-lt"/>
                <a:ea typeface="+mn-ea"/>
                <a:cs typeface="+mn-cs"/>
              </a:rPr>
              <a:t> </a:t>
            </a:r>
            <a:endParaRPr lang="en-GB" sz="1200" b="1"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81A61AF0-59CC-4D82-B182-5DFC7F9ACF1F}" type="slidenum">
              <a:rPr lang="en-GB" smtClean="0"/>
              <a:pPr>
                <a:defRPr/>
              </a:pPr>
              <a:t>5</a:t>
            </a:fld>
            <a:endParaRPr lang="en-GB" dirty="0"/>
          </a:p>
        </p:txBody>
      </p:sp>
    </p:spTree>
    <p:extLst>
      <p:ext uri="{BB962C8B-B14F-4D97-AF65-F5344CB8AC3E}">
        <p14:creationId xmlns:p14="http://schemas.microsoft.com/office/powerpoint/2010/main" val="2369306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Shape 229"/>
          <p:cNvSpPr>
            <a:spLocks noGrp="1" noRot="1" noChangeAspect="1"/>
          </p:cNvSpPr>
          <p:nvPr>
            <p:ph type="sldImg" idx="2"/>
          </p:nvPr>
        </p:nvSpPr>
        <p:spPr>
          <a:xfrm>
            <a:off x="917575" y="744538"/>
            <a:ext cx="4962525" cy="3722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30" name="Shape 230"/>
          <p:cNvSpPr txBox="1">
            <a:spLocks noGrp="1"/>
          </p:cNvSpPr>
          <p:nvPr>
            <p:ph type="body" idx="1"/>
          </p:nvPr>
        </p:nvSpPr>
        <p:spPr>
          <a:xfrm>
            <a:off x="679768" y="4715154"/>
            <a:ext cx="5438139" cy="4466987"/>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kern="1200" dirty="0">
                <a:solidFill>
                  <a:schemeClr val="tx1"/>
                </a:solidFill>
                <a:effectLst/>
                <a:latin typeface="+mn-lt"/>
                <a:ea typeface="+mn-ea"/>
                <a:cs typeface="+mn-cs"/>
              </a:rPr>
              <a:t>All words are made up of individual </a:t>
            </a:r>
            <a:r>
              <a:rPr lang="en-US" sz="1200" b="1" kern="1200" dirty="0">
                <a:solidFill>
                  <a:schemeClr val="tx1"/>
                </a:solidFill>
                <a:effectLst/>
                <a:latin typeface="+mn-lt"/>
                <a:ea typeface="+mn-ea"/>
                <a:cs typeface="+mn-cs"/>
              </a:rPr>
              <a:t>sounds. </a:t>
            </a:r>
            <a:r>
              <a:rPr lang="en-US" sz="1200" kern="1200" dirty="0">
                <a:solidFill>
                  <a:schemeClr val="tx1"/>
                </a:solidFill>
                <a:effectLst/>
                <a:latin typeface="+mn-lt"/>
                <a:ea typeface="+mn-ea"/>
                <a:cs typeface="+mn-cs"/>
              </a:rPr>
              <a:t>These sounds are merged together to form words</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0" marR="0" lvl="0" indent="0" algn="l" rtl="0">
              <a:spcBef>
                <a:spcPts val="0"/>
              </a:spcBef>
              <a:buSzPct val="25000"/>
              <a:buNone/>
            </a:pPr>
            <a:r>
              <a:rPr lang="en-US" sz="1200" b="0" i="0" u="none" strike="noStrike" cap="none" dirty="0">
                <a:solidFill>
                  <a:schemeClr val="dk1"/>
                </a:solidFill>
                <a:latin typeface="+mn-lt"/>
                <a:ea typeface="Calibri"/>
                <a:cs typeface="Calibri"/>
                <a:sym typeface="Calibri"/>
              </a:rPr>
              <a:t>e.g.</a:t>
            </a:r>
            <a:r>
              <a:rPr lang="en-US" sz="1200" b="0" i="0" u="none" strike="noStrike" cap="none" baseline="0" dirty="0">
                <a:solidFill>
                  <a:schemeClr val="dk1"/>
                </a:solidFill>
                <a:latin typeface="+mn-lt"/>
                <a:ea typeface="Calibri"/>
                <a:cs typeface="Calibri"/>
                <a:sym typeface="Calibri"/>
              </a:rPr>
              <a:t> i</a:t>
            </a:r>
            <a:r>
              <a:rPr lang="en-US" sz="1200" b="0" i="0" u="none" strike="noStrike" cap="none" dirty="0">
                <a:solidFill>
                  <a:schemeClr val="dk1"/>
                </a:solidFill>
                <a:latin typeface="+mn-lt"/>
                <a:ea typeface="Calibri"/>
                <a:cs typeface="Calibri"/>
                <a:sym typeface="Calibri"/>
              </a:rPr>
              <a:t>n </a:t>
            </a:r>
            <a:r>
              <a:rPr lang="en-US" dirty="0"/>
              <a:t>‘mat’ we have the sounds ‘m’, ‘a’, ‘t’, ship – ‘sh’, ‘i’, ‘p’.</a:t>
            </a:r>
          </a:p>
          <a:p>
            <a:pPr marL="0" marR="0" lvl="0" indent="0" algn="l" rtl="0">
              <a:spcBef>
                <a:spcPts val="0"/>
              </a:spcBef>
              <a:buSzPct val="25000"/>
              <a:buNone/>
            </a:pPr>
            <a:endParaRPr lang="en-US" sz="1200" b="0" i="1" u="none" strike="noStrike" cap="none" dirty="0">
              <a:solidFill>
                <a:schemeClr val="dk1"/>
              </a:solidFill>
              <a:latin typeface="+mn-lt"/>
              <a:ea typeface="Calibri"/>
              <a:cs typeface="Calibri"/>
              <a:sym typeface="Calibri"/>
            </a:endParaRPr>
          </a:p>
          <a:p>
            <a:pPr marL="0" marR="0" lvl="0" indent="0" algn="l" rtl="0">
              <a:spcBef>
                <a:spcPts val="0"/>
              </a:spcBef>
              <a:buSzPct val="25000"/>
              <a:buNone/>
            </a:pPr>
            <a:r>
              <a:rPr lang="en-US" sz="1200" b="0" i="1" u="none" strike="noStrike" cap="none" dirty="0">
                <a:solidFill>
                  <a:schemeClr val="dk1"/>
                </a:solidFill>
                <a:latin typeface="+mn-lt"/>
                <a:ea typeface="Calibri"/>
                <a:cs typeface="Calibri"/>
                <a:sym typeface="Calibri"/>
              </a:rPr>
              <a:t>Click </a:t>
            </a:r>
            <a:r>
              <a:rPr lang="en-US" sz="1200" b="0" i="0" u="none" strike="noStrike" cap="none" dirty="0">
                <a:solidFill>
                  <a:schemeClr val="dk1"/>
                </a:solidFill>
                <a:latin typeface="+mn-lt"/>
                <a:ea typeface="Calibri"/>
                <a:cs typeface="Calibri"/>
                <a:sym typeface="Calibri"/>
              </a:rPr>
              <a:t>A grapheme is another name for the letters we use to write the sound. The spelling of that sound on the page. </a:t>
            </a:r>
            <a:endParaRPr lang="en-US" i="1" dirty="0"/>
          </a:p>
          <a:p>
            <a:pPr marL="0" marR="0" lvl="0" indent="0" algn="l" rtl="0">
              <a:spcBef>
                <a:spcPts val="0"/>
              </a:spcBef>
              <a:buSzPct val="25000"/>
              <a:buNone/>
            </a:pPr>
            <a:endParaRPr lang="en-US"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Phonics is the method of teaching reading through the identification of sounds and graphemes. </a:t>
            </a:r>
            <a:endParaRPr lang="en-US" sz="1200" b="0" i="0" u="none" strike="noStrike" cap="none" dirty="0" smtClean="0">
              <a:solidFill>
                <a:schemeClr val="dk1"/>
              </a:solidFill>
              <a:latin typeface="Calibri"/>
              <a:ea typeface="Calibri"/>
              <a:cs typeface="Calibri"/>
              <a:sym typeface="Calibri"/>
            </a:endParaRPr>
          </a:p>
          <a:p>
            <a:pPr marL="0" marR="0" lvl="0" indent="0" algn="l" rtl="0">
              <a:spcBef>
                <a:spcPts val="0"/>
              </a:spcBef>
              <a:buSzPct val="25000"/>
              <a:buNone/>
            </a:pPr>
            <a:endParaRPr lang="en-US" sz="1200" b="0" i="0" u="none" strike="noStrike" cap="none" dirty="0">
              <a:solidFill>
                <a:schemeClr val="dk1"/>
              </a:solidFill>
              <a:latin typeface="Calibri"/>
              <a:ea typeface="Calibri"/>
              <a:cs typeface="Calibri"/>
              <a:sym typeface="Calibri"/>
            </a:endParaRPr>
          </a:p>
          <a:p>
            <a:r>
              <a:rPr lang="en-US" sz="1200" kern="1200" dirty="0">
                <a:solidFill>
                  <a:schemeClr val="tx1"/>
                </a:solidFill>
                <a:effectLst/>
                <a:latin typeface="+mn-lt"/>
                <a:ea typeface="+mn-ea"/>
                <a:cs typeface="+mn-cs"/>
              </a:rPr>
              <a:t>The new National Curriculum ensures that all children are taught Phonics systematically. </a:t>
            </a:r>
            <a:r>
              <a:rPr lang="en-US" dirty="0" smtClean="0"/>
              <a:t>This </a:t>
            </a:r>
            <a:r>
              <a:rPr lang="en-US" dirty="0"/>
              <a:t>gives your children the tools to read any word. </a:t>
            </a:r>
            <a:endParaRPr lang="en-US" dirty="0" smtClean="0"/>
          </a:p>
          <a:p>
            <a:endParaRPr lang="en-US" dirty="0" smtClean="0"/>
          </a:p>
          <a:p>
            <a:r>
              <a:rPr lang="en-US" b="1" dirty="0" smtClean="0"/>
              <a:t>LAUREN</a:t>
            </a:r>
            <a:endParaRPr lang="en-US" b="1" dirty="0"/>
          </a:p>
        </p:txBody>
      </p:sp>
      <p:sp>
        <p:nvSpPr>
          <p:cNvPr id="231" name="Shape 231"/>
          <p:cNvSpPr txBox="1">
            <a:spLocks noGrp="1"/>
          </p:cNvSpPr>
          <p:nvPr>
            <p:ph type="sldNum" idx="12"/>
          </p:nvPr>
        </p:nvSpPr>
        <p:spPr>
          <a:xfrm>
            <a:off x="3850442" y="9428584"/>
            <a:ext cx="2945658" cy="496332"/>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6</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30093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
                <a:schemeClr val="dk1"/>
              </a:buClr>
              <a:buSzPct val="25000"/>
              <a:buFont typeface="Times New Roman"/>
              <a:buNone/>
              <a:tabLst/>
              <a:defRPr/>
            </a:pPr>
            <a:r>
              <a:rPr lang="en-US" sz="1200" kern="1200" dirty="0">
                <a:solidFill>
                  <a:schemeClr val="tx1"/>
                </a:solidFill>
                <a:effectLst/>
                <a:latin typeface="+mn-lt"/>
                <a:ea typeface="+mn-ea"/>
                <a:cs typeface="+mn-cs"/>
              </a:rPr>
              <a:t>We use 44 sounds to make all the words in the English language.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This means we’ve got a problem.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We’ve got 44 sounds and only 26 letters.</a:t>
            </a:r>
          </a:p>
          <a:p>
            <a:pPr marL="0" marR="0" lvl="0" indent="0" algn="l" defTabSz="457200" rtl="0" eaLnBrk="1" fontAlgn="auto" latinLnBrk="0" hangingPunct="1">
              <a:lnSpc>
                <a:spcPct val="100000"/>
              </a:lnSpc>
              <a:spcBef>
                <a:spcPts val="0"/>
              </a:spcBef>
              <a:spcAft>
                <a:spcPts val="0"/>
              </a:spcAft>
              <a:buClr>
                <a:schemeClr val="dk1"/>
              </a:buClr>
              <a:buSzPct val="25000"/>
              <a:buFont typeface="Times New Roman"/>
              <a:buNone/>
              <a:tabLst/>
              <a:defRPr/>
            </a:pPr>
            <a:endParaRPr lang="en-US"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
                <a:schemeClr val="dk1"/>
              </a:buClr>
              <a:buSzPct val="25000"/>
              <a:buFont typeface="Times New Roman"/>
              <a:buNone/>
              <a:tabLst/>
              <a:defRPr/>
            </a:pPr>
            <a:r>
              <a:rPr lang="en-US" sz="1200" kern="1200" dirty="0">
                <a:solidFill>
                  <a:schemeClr val="tx1"/>
                </a:solidFill>
                <a:effectLst/>
                <a:latin typeface="+mn-lt"/>
                <a:ea typeface="+mn-ea"/>
                <a:cs typeface="+mn-cs"/>
              </a:rPr>
              <a:t>The 26 letters work singly, in pairs and sometimes in threes to represent one sound.</a:t>
            </a:r>
          </a:p>
          <a:p>
            <a:pPr marL="0" marR="0" lvl="0" indent="0" algn="l" defTabSz="457200" rtl="0" eaLnBrk="1" fontAlgn="auto" latinLnBrk="0" hangingPunct="1">
              <a:lnSpc>
                <a:spcPct val="100000"/>
              </a:lnSpc>
              <a:spcBef>
                <a:spcPts val="0"/>
              </a:spcBef>
              <a:spcAft>
                <a:spcPts val="0"/>
              </a:spcAft>
              <a:buClr>
                <a:schemeClr val="dk1"/>
              </a:buClr>
              <a:buSzPct val="25000"/>
              <a:buFont typeface="Times New Roman"/>
              <a:buNone/>
              <a:tabLst/>
              <a:defRPr/>
            </a:pPr>
            <a:r>
              <a:rPr lang="en-US" dirty="0">
                <a:latin typeface="Times New Roman"/>
                <a:ea typeface="Times New Roman"/>
                <a:cs typeface="Times New Roman"/>
                <a:sym typeface="Times New Roman"/>
              </a:rPr>
              <a:t>We have to </a:t>
            </a:r>
            <a:r>
              <a:rPr lang="en-US" sz="1200" b="0" i="0" u="none" strike="noStrike" cap="none" dirty="0">
                <a:solidFill>
                  <a:schemeClr val="dk1"/>
                </a:solidFill>
                <a:latin typeface="Times New Roman"/>
                <a:ea typeface="Times New Roman"/>
                <a:cs typeface="Times New Roman"/>
                <a:sym typeface="Times New Roman"/>
              </a:rPr>
              <a:t>group letter</a:t>
            </a:r>
            <a:r>
              <a:rPr lang="en-US" dirty="0">
                <a:latin typeface="Times New Roman"/>
                <a:ea typeface="Times New Roman"/>
                <a:cs typeface="Times New Roman"/>
                <a:sym typeface="Times New Roman"/>
              </a:rPr>
              <a:t>s together to write some sounds e.g. ‘igh’, ‘air’.</a:t>
            </a:r>
            <a:endParaRPr lang="en-GB" sz="1200" kern="1200" dirty="0">
              <a:solidFill>
                <a:schemeClr val="tx1"/>
              </a:solidFill>
              <a:effectLst/>
              <a:latin typeface="+mn-lt"/>
              <a:ea typeface="+mn-ea"/>
              <a:cs typeface="+mn-cs"/>
            </a:endParaRPr>
          </a:p>
          <a:p>
            <a:pPr marL="0" marR="0" lvl="0" indent="0" algn="l" rtl="0">
              <a:lnSpc>
                <a:spcPct val="100000"/>
              </a:lnSpc>
              <a:spcBef>
                <a:spcPts val="0"/>
              </a:spcBef>
              <a:spcAft>
                <a:spcPts val="0"/>
              </a:spcAft>
              <a:buClr>
                <a:schemeClr val="dk1"/>
              </a:buClr>
              <a:buSzPct val="25000"/>
              <a:buFont typeface="Times New Roman"/>
              <a:buNone/>
            </a:pPr>
            <a:endParaRPr lang="en-US" sz="1200" b="0" i="0" u="none" strike="noStrike" cap="none" dirty="0">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chemeClr val="dk1"/>
              </a:buClr>
              <a:buSzPct val="25000"/>
              <a:buFont typeface="Times New Roman"/>
              <a:buNone/>
            </a:pPr>
            <a:r>
              <a:rPr lang="en-US" sz="1200" b="0" i="0" u="none" strike="noStrike" cap="none" dirty="0">
                <a:solidFill>
                  <a:schemeClr val="dk1"/>
                </a:solidFill>
                <a:latin typeface="Times New Roman"/>
                <a:ea typeface="Times New Roman"/>
                <a:cs typeface="Times New Roman"/>
                <a:sym typeface="Times New Roman"/>
              </a:rPr>
              <a:t>In English we have more than 150 ways to represent 44 sounds, using </a:t>
            </a:r>
            <a:r>
              <a:rPr lang="en-US" dirty="0">
                <a:latin typeface="Times New Roman"/>
                <a:ea typeface="Times New Roman"/>
                <a:cs typeface="Times New Roman"/>
                <a:sym typeface="Times New Roman"/>
              </a:rPr>
              <a:t>the</a:t>
            </a:r>
            <a:r>
              <a:rPr lang="en-US" sz="1200" b="0" i="0" u="none" strike="noStrike" cap="none" dirty="0">
                <a:solidFill>
                  <a:schemeClr val="dk1"/>
                </a:solidFill>
                <a:latin typeface="Times New Roman"/>
                <a:ea typeface="Times New Roman"/>
                <a:cs typeface="Times New Roman"/>
                <a:sym typeface="Times New Roman"/>
              </a:rPr>
              <a:t> 26 letters in the alphabet</a:t>
            </a:r>
            <a:r>
              <a:rPr lang="en-US" dirty="0">
                <a:latin typeface="Times New Roman"/>
                <a:ea typeface="Times New Roman"/>
                <a:cs typeface="Times New Roman"/>
                <a:sym typeface="Times New Roman"/>
              </a:rPr>
              <a:t>.</a:t>
            </a:r>
          </a:p>
          <a:p>
            <a:pPr marL="0" marR="0" lvl="0" indent="0" algn="l" rtl="0">
              <a:lnSpc>
                <a:spcPct val="100000"/>
              </a:lnSpc>
              <a:spcBef>
                <a:spcPts val="0"/>
              </a:spcBef>
              <a:spcAft>
                <a:spcPts val="0"/>
              </a:spcAft>
              <a:buClr>
                <a:schemeClr val="dk1"/>
              </a:buClr>
              <a:buSzPct val="25000"/>
              <a:buFont typeface="Times New Roman"/>
              <a:buNone/>
            </a:pPr>
            <a:r>
              <a:rPr lang="en-US" i="1" dirty="0">
                <a:latin typeface="Times New Roman"/>
                <a:ea typeface="Times New Roman"/>
                <a:cs typeface="Times New Roman"/>
                <a:sym typeface="Times New Roman"/>
              </a:rPr>
              <a:t>Click</a:t>
            </a:r>
          </a:p>
          <a:p>
            <a:pPr marL="0" marR="0" lvl="0" indent="0" algn="l" rtl="0">
              <a:lnSpc>
                <a:spcPct val="100000"/>
              </a:lnSpc>
              <a:spcBef>
                <a:spcPts val="0"/>
              </a:spcBef>
              <a:spcAft>
                <a:spcPts val="0"/>
              </a:spcAft>
              <a:buClr>
                <a:schemeClr val="dk1"/>
              </a:buClr>
              <a:buSzPct val="25000"/>
              <a:buFont typeface="Times New Roman"/>
              <a:buNone/>
            </a:pPr>
            <a:r>
              <a:rPr lang="en-US" dirty="0">
                <a:latin typeface="Times New Roman"/>
                <a:ea typeface="Times New Roman"/>
                <a:cs typeface="Times New Roman"/>
                <a:sym typeface="Times New Roman"/>
              </a:rPr>
              <a:t>This makes our language one of the most complex in the world!</a:t>
            </a:r>
          </a:p>
          <a:p>
            <a:pPr marL="0" marR="0" lvl="0" indent="0" algn="l" rtl="0">
              <a:lnSpc>
                <a:spcPct val="100000"/>
              </a:lnSpc>
              <a:spcBef>
                <a:spcPts val="0"/>
              </a:spcBef>
              <a:spcAft>
                <a:spcPts val="0"/>
              </a:spcAft>
              <a:buClr>
                <a:schemeClr val="dk1"/>
              </a:buClr>
              <a:buSzPct val="25000"/>
              <a:buFont typeface="Calibri"/>
              <a:buNone/>
            </a:pPr>
            <a:endParaRPr lang="en-US" sz="1200" b="0" i="0" u="none" strike="noStrike" cap="none" dirty="0">
              <a:solidFill>
                <a:schemeClr val="dk1"/>
              </a:solidFill>
              <a:latin typeface="Times New Roman"/>
              <a:ea typeface="Times New Roman"/>
              <a:cs typeface="Times New Roman"/>
              <a:sym typeface="Times New Roman"/>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b="1" dirty="0" smtClean="0">
                <a:latin typeface="Times New Roman" charset="0"/>
              </a:rPr>
              <a:t>LAUREN</a:t>
            </a:r>
            <a:endParaRPr lang="en-US" b="1" dirty="0">
              <a:latin typeface="Times New Roman" charset="0"/>
            </a:endParaRPr>
          </a:p>
          <a:p>
            <a:endParaRPr lang="en-US" dirty="0"/>
          </a:p>
        </p:txBody>
      </p:sp>
      <p:sp>
        <p:nvSpPr>
          <p:cNvPr id="4" name="Slide Number Placeholder 3"/>
          <p:cNvSpPr>
            <a:spLocks noGrp="1"/>
          </p:cNvSpPr>
          <p:nvPr>
            <p:ph type="sldNum" sz="quarter" idx="10"/>
          </p:nvPr>
        </p:nvSpPr>
        <p:spPr/>
        <p:txBody>
          <a:bodyPr/>
          <a:lstStyle/>
          <a:p>
            <a:fld id="{492E07CC-6AAD-1047-BB31-41E7C9B8EA12}" type="slidenum">
              <a:rPr lang="en-US" smtClean="0"/>
              <a:t>7</a:t>
            </a:fld>
            <a:endParaRPr lang="en-US" dirty="0"/>
          </a:p>
        </p:txBody>
      </p:sp>
    </p:spTree>
    <p:extLst>
      <p:ext uri="{BB962C8B-B14F-4D97-AF65-F5344CB8AC3E}">
        <p14:creationId xmlns:p14="http://schemas.microsoft.com/office/powerpoint/2010/main" val="20220849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6"/>
          <p:cNvSpPr>
            <a:spLocks noGrp="1" noChangeArrowheads="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dirty="0">
                <a:latin typeface="Times New Roman" pitchFamily="18" charset="0"/>
                <a:ea typeface="MS PGothic" pitchFamily="34" charset="-128"/>
                <a:cs typeface="Arial" charset="0"/>
              </a:rPr>
              <a:t>Copyright Ruth Miskin Literacy</a:t>
            </a:r>
          </a:p>
        </p:txBody>
      </p:sp>
      <p:sp>
        <p:nvSpPr>
          <p:cNvPr id="7270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5C86BBF-4374-4E01-85D9-47F0C65351B7}" type="slidenum">
              <a:rPr lang="en-US" smtClean="0">
                <a:latin typeface="Times New Roman" pitchFamily="18" charset="0"/>
                <a:ea typeface="MS PGothic" pitchFamily="34" charset="-128"/>
                <a:cs typeface="Arial" charset="0"/>
              </a:rPr>
              <a:pPr fontAlgn="base">
                <a:spcBef>
                  <a:spcPct val="0"/>
                </a:spcBef>
                <a:spcAft>
                  <a:spcPct val="0"/>
                </a:spcAft>
              </a:pPr>
              <a:t>8</a:t>
            </a:fld>
            <a:endParaRPr lang="en-US" dirty="0">
              <a:latin typeface="Times New Roman" pitchFamily="18" charset="0"/>
              <a:ea typeface="MS PGothic" pitchFamily="34" charset="-128"/>
              <a:cs typeface="Arial" charset="0"/>
            </a:endParaRPr>
          </a:p>
        </p:txBody>
      </p:sp>
      <p:sp>
        <p:nvSpPr>
          <p:cNvPr id="72707" name="Rectangle 2"/>
          <p:cNvSpPr>
            <a:spLocks noGrp="1" noRot="1" noChangeAspect="1" noChangeArrowheads="1" noTextEdit="1"/>
          </p:cNvSpPr>
          <p:nvPr>
            <p:ph type="sldImg"/>
          </p:nvPr>
        </p:nvSpPr>
        <p:spPr bwMode="auto">
          <a:xfrm>
            <a:off x="712788" y="808038"/>
            <a:ext cx="3081337" cy="2312987"/>
          </a:xfrm>
          <a:noFill/>
          <a:ln>
            <a:solidFill>
              <a:srgbClr val="000000"/>
            </a:solidFill>
            <a:miter lim="800000"/>
            <a:headEnd/>
            <a:tailEnd/>
          </a:ln>
        </p:spPr>
      </p:sp>
      <p:sp>
        <p:nvSpPr>
          <p:cNvPr id="72708" name="Rectangle 3"/>
          <p:cNvSpPr>
            <a:spLocks noGrp="1" noChangeArrowheads="1"/>
          </p:cNvSpPr>
          <p:nvPr>
            <p:ph type="body" idx="1"/>
          </p:nvPr>
        </p:nvSpPr>
        <p:spPr bwMode="auto">
          <a:xfrm>
            <a:off x="661044" y="3199339"/>
            <a:ext cx="5288339" cy="6768705"/>
          </a:xfrm>
          <a:noFill/>
        </p:spPr>
        <p:txBody>
          <a:bodyPr wrap="square" numCol="1" anchor="t" anchorCtr="0" compatLnSpc="1">
            <a:prstTxWarp prst="textNoShape">
              <a:avLst/>
            </a:prstTxWarp>
          </a:bodyPr>
          <a:lstStyle/>
          <a:p>
            <a:pPr marL="0" marR="0" lvl="0" indent="0" algn="l" rtl="0">
              <a:spcBef>
                <a:spcPts val="0"/>
              </a:spcBef>
              <a:spcAft>
                <a:spcPts val="0"/>
              </a:spcAft>
              <a:buSzPct val="25000"/>
              <a:buNone/>
            </a:pPr>
            <a:r>
              <a:rPr lang="en-US" sz="1100" dirty="0">
                <a:latin typeface="Times New Roman"/>
                <a:ea typeface="Times New Roman"/>
                <a:cs typeface="Times New Roman"/>
                <a:sym typeface="Times New Roman"/>
              </a:rPr>
              <a:t>Using RWI, we make learning to read easy for children because we start by teaching them just one way of reading and writing every sound. Here they are on the </a:t>
            </a:r>
            <a:r>
              <a:rPr lang="en-US" sz="1100" b="0" i="0" u="none" strike="noStrike" cap="none" dirty="0">
                <a:solidFill>
                  <a:schemeClr val="dk1"/>
                </a:solidFill>
                <a:latin typeface="Times New Roman"/>
                <a:ea typeface="Times New Roman"/>
                <a:cs typeface="Times New Roman"/>
                <a:sym typeface="Times New Roman"/>
              </a:rPr>
              <a:t>Simple Speed Sounds chart we use in class.</a:t>
            </a:r>
            <a:endParaRPr lang="en-US" sz="1100" dirty="0">
              <a:latin typeface="Times New Roman"/>
              <a:ea typeface="Times New Roman"/>
              <a:cs typeface="Times New Roman"/>
              <a:sym typeface="Times New Roman"/>
            </a:endParaRPr>
          </a:p>
          <a:p>
            <a:pPr marL="0" marR="0" lvl="0" indent="0" algn="l" rtl="0">
              <a:spcBef>
                <a:spcPts val="0"/>
              </a:spcBef>
              <a:spcAft>
                <a:spcPts val="0"/>
              </a:spcAft>
              <a:buSzPct val="25000"/>
              <a:buNone/>
            </a:pPr>
            <a:endParaRPr lang="en-US" sz="1100" dirty="0">
              <a:latin typeface="Times New Roman"/>
              <a:ea typeface="Times New Roman"/>
              <a:cs typeface="Times New Roman"/>
              <a:sym typeface="Times New Roman"/>
            </a:endParaRPr>
          </a:p>
          <a:p>
            <a:pPr marL="0" marR="0" lvl="0" indent="0" algn="l" rtl="0">
              <a:spcBef>
                <a:spcPts val="0"/>
              </a:spcBef>
              <a:spcAft>
                <a:spcPts val="0"/>
              </a:spcAft>
              <a:buSzPct val="25000"/>
              <a:buNone/>
            </a:pPr>
            <a:r>
              <a:rPr lang="en-US" sz="1100" b="0" i="0" u="none" strike="noStrike" cap="none" dirty="0">
                <a:solidFill>
                  <a:schemeClr val="dk1"/>
                </a:solidFill>
                <a:latin typeface="Times New Roman"/>
                <a:ea typeface="Times New Roman"/>
                <a:cs typeface="Times New Roman"/>
                <a:sym typeface="Times New Roman"/>
              </a:rPr>
              <a:t>We </a:t>
            </a:r>
            <a:r>
              <a:rPr lang="en-US" sz="1100" dirty="0">
                <a:latin typeface="Times New Roman"/>
                <a:ea typeface="Times New Roman"/>
                <a:cs typeface="Times New Roman"/>
                <a:sym typeface="Times New Roman"/>
              </a:rPr>
              <a:t>teach </a:t>
            </a:r>
            <a:r>
              <a:rPr lang="en-US" sz="1100" b="0" i="0" u="none" strike="noStrike" cap="none" dirty="0">
                <a:solidFill>
                  <a:schemeClr val="dk1"/>
                </a:solidFill>
                <a:latin typeface="Times New Roman"/>
                <a:ea typeface="Times New Roman"/>
                <a:cs typeface="Times New Roman"/>
                <a:sym typeface="Times New Roman"/>
              </a:rPr>
              <a:t>Set 1 sounds first - (sounds as far as a</a:t>
            </a:r>
            <a:r>
              <a:rPr lang="en-US" sz="1100" dirty="0">
                <a:latin typeface="Times New Roman"/>
                <a:ea typeface="Times New Roman"/>
                <a:cs typeface="Times New Roman"/>
                <a:sym typeface="Times New Roman"/>
              </a:rPr>
              <a:t> e i o u).</a:t>
            </a:r>
          </a:p>
          <a:p>
            <a:pPr marL="0" marR="0" lvl="0" indent="0" algn="l" defTabSz="457200" rtl="0" eaLnBrk="1" fontAlgn="auto" latinLnBrk="0" hangingPunct="1">
              <a:lnSpc>
                <a:spcPct val="100000"/>
              </a:lnSpc>
              <a:spcBef>
                <a:spcPts val="0"/>
              </a:spcBef>
              <a:spcAft>
                <a:spcPts val="0"/>
              </a:spcAft>
              <a:buClrTx/>
              <a:buSzPct val="25000"/>
              <a:buFontTx/>
              <a:buNone/>
              <a:tabLst/>
              <a:defRPr/>
            </a:pPr>
            <a:r>
              <a:rPr lang="en-GB" altLang="ja-JP" sz="1100" dirty="0">
                <a:latin typeface="Times New Roman" charset="0"/>
              </a:rPr>
              <a:t>Children need to know sounds – not letter names – to read words.</a:t>
            </a:r>
            <a:endParaRPr lang="en-US" sz="1100" dirty="0">
              <a:latin typeface="Times New Roman"/>
              <a:ea typeface="Times New Roman"/>
              <a:cs typeface="Times New Roman"/>
              <a:sym typeface="Times New Roman"/>
            </a:endParaRPr>
          </a:p>
          <a:p>
            <a:pPr marL="0" marR="0" lvl="0" indent="0" algn="l" rtl="0">
              <a:spcBef>
                <a:spcPts val="0"/>
              </a:spcBef>
              <a:spcAft>
                <a:spcPts val="0"/>
              </a:spcAft>
              <a:buSzPct val="25000"/>
              <a:buNone/>
            </a:pPr>
            <a:endParaRPr lang="en-US" sz="1100" b="0" i="0" u="none" strike="noStrike" cap="none" dirty="0">
              <a:solidFill>
                <a:schemeClr val="dk1"/>
              </a:solidFill>
              <a:latin typeface="+mn-lt"/>
              <a:ea typeface="Calibri"/>
              <a:cs typeface="Calibri"/>
              <a:sym typeface="Calibri"/>
            </a:endParaRPr>
          </a:p>
          <a:p>
            <a:pPr eaLnBrk="1" hangingPunct="1">
              <a:spcBef>
                <a:spcPct val="0"/>
              </a:spcBef>
              <a:spcAft>
                <a:spcPts val="1600"/>
              </a:spcAft>
            </a:pPr>
            <a:r>
              <a:rPr lang="en-US" sz="1100" b="1" dirty="0" smtClean="0">
                <a:latin typeface="Arial" pitchFamily="34" charset="0"/>
                <a:cs typeface="Arial" pitchFamily="34" charset="0"/>
              </a:rPr>
              <a:t>LAUREN</a:t>
            </a:r>
            <a:endParaRPr lang="en-US" sz="1100" b="1" dirty="0">
              <a:latin typeface="Arial" pitchFamily="34" charset="0"/>
              <a:cs typeface="Arial" pitchFamily="34" charset="0"/>
            </a:endParaRPr>
          </a:p>
        </p:txBody>
      </p:sp>
    </p:spTree>
    <p:extLst>
      <p:ext uri="{BB962C8B-B14F-4D97-AF65-F5344CB8AC3E}">
        <p14:creationId xmlns:p14="http://schemas.microsoft.com/office/powerpoint/2010/main" val="1571016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latin typeface="Times New Roman" charset="0"/>
              </a:rPr>
              <a:t>We </a:t>
            </a:r>
            <a:r>
              <a:rPr lang="en-US" baseline="0" dirty="0">
                <a:latin typeface="Times New Roman" charset="0"/>
              </a:rPr>
              <a:t>teach using pure sounds. </a:t>
            </a:r>
            <a:endParaRPr lang="en-US" dirty="0">
              <a:latin typeface="Times New Roman" charset="0"/>
            </a:endParaRPr>
          </a:p>
          <a:p>
            <a:pPr eaLnBrk="1" hangingPunct="1"/>
            <a:r>
              <a:rPr lang="en-US" dirty="0">
                <a:latin typeface="Times New Roman" charset="0"/>
              </a:rPr>
              <a:t>W</a:t>
            </a:r>
            <a:r>
              <a:rPr lang="en-GB" dirty="0">
                <a:latin typeface="Times New Roman" charset="0"/>
              </a:rPr>
              <a:t>e pronounce the sounds clearly, using pure sounds (‘m’ not’ muh’, ’s’ not ‘</a:t>
            </a:r>
            <a:r>
              <a:rPr lang="en-GB" altLang="ja-JP" dirty="0">
                <a:latin typeface="Times New Roman" charset="0"/>
              </a:rPr>
              <a:t>suh</a:t>
            </a:r>
            <a:r>
              <a:rPr lang="en-GB" dirty="0">
                <a:latin typeface="Times New Roman" charset="0"/>
              </a:rPr>
              <a:t>’</a:t>
            </a:r>
            <a:r>
              <a:rPr lang="en-GB" altLang="ja-JP" dirty="0">
                <a:latin typeface="Times New Roman" charset="0"/>
              </a:rPr>
              <a:t>, etc.) so that your child will be able to blend the sounds together to make words more easily. </a:t>
            </a:r>
          </a:p>
          <a:p>
            <a:pPr eaLnBrk="1" hangingPunct="1"/>
            <a:endParaRPr lang="en-GB" altLang="ja-JP" baseline="0" dirty="0">
              <a:latin typeface="Times New Roman" charset="0"/>
            </a:endParaRPr>
          </a:p>
          <a:p>
            <a:pPr eaLnBrk="1" hangingPunct="1"/>
            <a:r>
              <a:rPr lang="en-GB" altLang="ja-JP" baseline="0" dirty="0">
                <a:latin typeface="Times New Roman" charset="0"/>
              </a:rPr>
              <a:t>You can watch this film </a:t>
            </a:r>
            <a:r>
              <a:rPr lang="en-GB" altLang="ja-JP" baseline="0" dirty="0" smtClean="0">
                <a:latin typeface="Times New Roman" charset="0"/>
              </a:rPr>
              <a:t>of </a:t>
            </a:r>
            <a:r>
              <a:rPr lang="en-GB" altLang="ja-JP" baseline="0" dirty="0">
                <a:latin typeface="Times New Roman" charset="0"/>
              </a:rPr>
              <a:t>little Sylvie on the Ruth Miskin website to practise using pure sounds. </a:t>
            </a:r>
            <a:r>
              <a:rPr lang="en-GB" altLang="ja-JP" i="1" baseline="0" dirty="0">
                <a:latin typeface="Times New Roman" charset="0"/>
              </a:rPr>
              <a:t>Play a little bit of the video</a:t>
            </a:r>
            <a:r>
              <a:rPr lang="en-GB" altLang="ja-JP" i="1" baseline="0" dirty="0" smtClean="0">
                <a:latin typeface="Times New Roman" charset="0"/>
              </a:rPr>
              <a:t>.</a:t>
            </a:r>
          </a:p>
          <a:p>
            <a:pPr eaLnBrk="1" hangingPunct="1"/>
            <a:endParaRPr lang="en-GB" altLang="ja-JP" i="0" baseline="0" dirty="0" smtClean="0">
              <a:latin typeface="Times New Roman" charset="0"/>
            </a:endParaRPr>
          </a:p>
          <a:p>
            <a:pPr eaLnBrk="1" hangingPunct="1"/>
            <a:r>
              <a:rPr lang="en-GB" altLang="ja-JP" b="1" i="0" baseline="0" dirty="0" smtClean="0">
                <a:latin typeface="Times New Roman" charset="0"/>
              </a:rPr>
              <a:t>LAUREN </a:t>
            </a:r>
            <a:endParaRPr lang="en-GB" altLang="ja-JP" b="1" i="1" baseline="0" dirty="0" smtClean="0">
              <a:latin typeface="Times New Roman" charset="0"/>
            </a:endParaRPr>
          </a:p>
        </p:txBody>
      </p:sp>
      <p:sp>
        <p:nvSpPr>
          <p:cNvPr id="4" name="Slide Number Placeholder 3"/>
          <p:cNvSpPr>
            <a:spLocks noGrp="1"/>
          </p:cNvSpPr>
          <p:nvPr>
            <p:ph type="sldNum" sz="quarter" idx="10"/>
          </p:nvPr>
        </p:nvSpPr>
        <p:spPr/>
        <p:txBody>
          <a:bodyPr/>
          <a:lstStyle/>
          <a:p>
            <a:fld id="{492E07CC-6AAD-1047-BB31-41E7C9B8EA12}" type="slidenum">
              <a:rPr lang="en-US" smtClean="0"/>
              <a:t>9</a:t>
            </a:fld>
            <a:endParaRPr lang="en-US" dirty="0"/>
          </a:p>
        </p:txBody>
      </p:sp>
    </p:spTree>
    <p:extLst>
      <p:ext uri="{BB962C8B-B14F-4D97-AF65-F5344CB8AC3E}">
        <p14:creationId xmlns:p14="http://schemas.microsoft.com/office/powerpoint/2010/main" val="38558483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preserve="1" userDrawn="1">
  <p:cSld name="2_Title Slide">
    <p:spTree>
      <p:nvGrpSpPr>
        <p:cNvPr id="1" name=""/>
        <p:cNvGrpSpPr/>
        <p:nvPr/>
      </p:nvGrpSpPr>
      <p:grpSpPr>
        <a:xfrm>
          <a:off x="0" y="0"/>
          <a:ext cx="0" cy="0"/>
          <a:chOff x="0" y="0"/>
          <a:chExt cx="0" cy="0"/>
        </a:xfrm>
      </p:grpSpPr>
      <p:pic>
        <p:nvPicPr>
          <p:cNvPr id="15" name="Picture 14" descr="powerpoint-cover-template-blank.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6" name="Title 1"/>
          <p:cNvSpPr>
            <a:spLocks noGrp="1"/>
          </p:cNvSpPr>
          <p:nvPr>
            <p:ph type="ctrTitle"/>
          </p:nvPr>
        </p:nvSpPr>
        <p:spPr>
          <a:xfrm>
            <a:off x="4067944" y="4221088"/>
            <a:ext cx="5076056" cy="1181993"/>
          </a:xfrm>
        </p:spPr>
        <p:txBody>
          <a:bodyPr anchor="ctr">
            <a:normAutofit/>
          </a:bodyPr>
          <a:lstStyle>
            <a:lvl1pPr>
              <a:lnSpc>
                <a:spcPct val="90000"/>
              </a:lnSpc>
              <a:defRPr sz="3200">
                <a:solidFill>
                  <a:schemeClr val="bg1"/>
                </a:solidFill>
              </a:defRPr>
            </a:lvl1pPr>
          </a:lstStyle>
          <a:p>
            <a:r>
              <a:rPr lang="en-GB" dirty="0"/>
              <a:t>Click to edit Master title style</a:t>
            </a:r>
          </a:p>
        </p:txBody>
      </p:sp>
    </p:spTree>
    <p:extLst>
      <p:ext uri="{BB962C8B-B14F-4D97-AF65-F5344CB8AC3E}">
        <p14:creationId xmlns:p14="http://schemas.microsoft.com/office/powerpoint/2010/main" val="1231037735"/>
      </p:ext>
    </p:extLst>
  </p:cSld>
  <p:clrMapOvr>
    <a:masterClrMapping/>
  </p:clrMapOvr>
  <p:hf sldNum="0" hdr="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showMasterPhAnim="0" type="obj" preserve="1">
  <p:cSld name="Title and Content">
    <p:spTree>
      <p:nvGrpSpPr>
        <p:cNvPr id="1" name=""/>
        <p:cNvGrpSpPr/>
        <p:nvPr/>
      </p:nvGrpSpPr>
      <p:grpSpPr>
        <a:xfrm>
          <a:off x="0" y="0"/>
          <a:ext cx="0" cy="0"/>
          <a:chOff x="0" y="0"/>
          <a:chExt cx="0" cy="0"/>
        </a:xfrm>
      </p:grpSpPr>
      <p:pic>
        <p:nvPicPr>
          <p:cNvPr id="11" name="Picture 10" descr="PPT_RM_page.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340" y="0"/>
            <a:ext cx="9180512" cy="6858000"/>
          </a:xfrm>
          <a:prstGeom prst="rect">
            <a:avLst/>
          </a:prstGeom>
        </p:spPr>
      </p:pic>
      <p:sp>
        <p:nvSpPr>
          <p:cNvPr id="7" name="Rectangle 3"/>
          <p:cNvSpPr/>
          <p:nvPr userDrawn="1"/>
        </p:nvSpPr>
        <p:spPr>
          <a:xfrm>
            <a:off x="323527" y="1151032"/>
            <a:ext cx="8640961" cy="45719"/>
          </a:xfrm>
          <a:prstGeom prst="rect">
            <a:avLst/>
          </a:prstGeom>
          <a:solidFill>
            <a:srgbClr val="3B9EA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dirty="0">
              <a:solidFill>
                <a:prstClr val="white"/>
              </a:solidFill>
            </a:endParaRPr>
          </a:p>
        </p:txBody>
      </p:sp>
      <p:sp>
        <p:nvSpPr>
          <p:cNvPr id="2" name="Title 1"/>
          <p:cNvSpPr>
            <a:spLocks noGrp="1"/>
          </p:cNvSpPr>
          <p:nvPr>
            <p:ph type="title" hasCustomPrompt="1"/>
          </p:nvPr>
        </p:nvSpPr>
        <p:spPr>
          <a:xfrm>
            <a:off x="323528" y="260649"/>
            <a:ext cx="7478713" cy="864096"/>
          </a:xfrm>
        </p:spPr>
        <p:txBody>
          <a:bodyPr anchor="b"/>
          <a:lstStyle/>
          <a:p>
            <a:r>
              <a:rPr lang="en-GB" dirty="0"/>
              <a:t/>
            </a:r>
            <a:br>
              <a:rPr lang="en-GB" dirty="0"/>
            </a:br>
            <a:r>
              <a:rPr lang="en-GB" dirty="0"/>
              <a:t>Click to edit Master title style</a:t>
            </a:r>
          </a:p>
        </p:txBody>
      </p:sp>
      <p:sp>
        <p:nvSpPr>
          <p:cNvPr id="3" name="Content Placeholder 2"/>
          <p:cNvSpPr>
            <a:spLocks noGrp="1"/>
          </p:cNvSpPr>
          <p:nvPr>
            <p:ph idx="1"/>
          </p:nvPr>
        </p:nvSpPr>
        <p:spPr>
          <a:xfrm>
            <a:off x="323528" y="1196752"/>
            <a:ext cx="8639175" cy="5040560"/>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Slide Number Placeholder 5"/>
          <p:cNvSpPr>
            <a:spLocks noGrp="1"/>
          </p:cNvSpPr>
          <p:nvPr>
            <p:ph type="sldNum" sz="quarter" idx="12"/>
          </p:nvPr>
        </p:nvSpPr>
        <p:spPr/>
        <p:txBody>
          <a:bodyPr/>
          <a:lstStyle>
            <a:lvl1pPr fontAlgn="auto">
              <a:spcBef>
                <a:spcPts val="0"/>
              </a:spcBef>
              <a:spcAft>
                <a:spcPts val="0"/>
              </a:spcAft>
              <a:defRPr>
                <a:latin typeface="+mn-lt"/>
                <a:ea typeface="+mn-ea"/>
              </a:defRPr>
            </a:lvl1pPr>
          </a:lstStyle>
          <a:p>
            <a:pPr>
              <a:defRPr/>
            </a:pPr>
            <a:fld id="{404DBCEF-19A6-4004-B125-9F389965607C}" type="slidenum">
              <a:rPr lang="en-US"/>
              <a:pPr>
                <a:defRPr/>
              </a:pPr>
              <a:t>‹#›</a:t>
            </a:fld>
            <a:endParaRPr lang="en-US" dirty="0"/>
          </a:p>
        </p:txBody>
      </p:sp>
    </p:spTree>
    <p:extLst>
      <p:ext uri="{BB962C8B-B14F-4D97-AF65-F5344CB8AC3E}">
        <p14:creationId xmlns:p14="http://schemas.microsoft.com/office/powerpoint/2010/main" val="2818626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showMasterPhAnim="0" preserve="1" userDrawn="1">
  <p:cSld name="4_Title and Content">
    <p:spTree>
      <p:nvGrpSpPr>
        <p:cNvPr id="1" name=""/>
        <p:cNvGrpSpPr/>
        <p:nvPr/>
      </p:nvGrpSpPr>
      <p:grpSpPr>
        <a:xfrm>
          <a:off x="0" y="0"/>
          <a:ext cx="0" cy="0"/>
          <a:chOff x="0" y="0"/>
          <a:chExt cx="0" cy="0"/>
        </a:xfrm>
      </p:grpSpPr>
      <p:pic>
        <p:nvPicPr>
          <p:cNvPr id="11" name="Picture 10" descr="PPT_RM_page.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340" y="0"/>
            <a:ext cx="9180512" cy="6858000"/>
          </a:xfrm>
          <a:prstGeom prst="rect">
            <a:avLst/>
          </a:prstGeom>
        </p:spPr>
      </p:pic>
      <p:sp>
        <p:nvSpPr>
          <p:cNvPr id="7" name="Rectangle 3"/>
          <p:cNvSpPr/>
          <p:nvPr userDrawn="1"/>
        </p:nvSpPr>
        <p:spPr>
          <a:xfrm>
            <a:off x="323527" y="1151032"/>
            <a:ext cx="8640961" cy="45719"/>
          </a:xfrm>
          <a:prstGeom prst="rect">
            <a:avLst/>
          </a:prstGeom>
          <a:solidFill>
            <a:srgbClr val="3B9EA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dirty="0">
              <a:solidFill>
                <a:prstClr val="white"/>
              </a:solidFill>
            </a:endParaRPr>
          </a:p>
        </p:txBody>
      </p:sp>
      <p:sp>
        <p:nvSpPr>
          <p:cNvPr id="2" name="Title 1"/>
          <p:cNvSpPr>
            <a:spLocks noGrp="1"/>
          </p:cNvSpPr>
          <p:nvPr>
            <p:ph type="title" hasCustomPrompt="1"/>
          </p:nvPr>
        </p:nvSpPr>
        <p:spPr>
          <a:xfrm>
            <a:off x="323528" y="260649"/>
            <a:ext cx="7478713" cy="864096"/>
          </a:xfrm>
        </p:spPr>
        <p:txBody>
          <a:bodyPr anchor="b"/>
          <a:lstStyle/>
          <a:p>
            <a:r>
              <a:rPr lang="en-GB" dirty="0"/>
              <a:t/>
            </a:r>
            <a:br>
              <a:rPr lang="en-GB" dirty="0"/>
            </a:br>
            <a:r>
              <a:rPr lang="en-GB" dirty="0"/>
              <a:t>Click to edit Master title style</a:t>
            </a:r>
          </a:p>
        </p:txBody>
      </p:sp>
      <p:sp>
        <p:nvSpPr>
          <p:cNvPr id="10" name="Slide Number Placeholder 5"/>
          <p:cNvSpPr>
            <a:spLocks noGrp="1"/>
          </p:cNvSpPr>
          <p:nvPr>
            <p:ph type="sldNum" sz="quarter" idx="12"/>
          </p:nvPr>
        </p:nvSpPr>
        <p:spPr/>
        <p:txBody>
          <a:bodyPr/>
          <a:lstStyle>
            <a:lvl1pPr fontAlgn="auto">
              <a:spcBef>
                <a:spcPts val="0"/>
              </a:spcBef>
              <a:spcAft>
                <a:spcPts val="0"/>
              </a:spcAft>
              <a:defRPr>
                <a:latin typeface="+mn-lt"/>
                <a:ea typeface="+mn-ea"/>
              </a:defRPr>
            </a:lvl1pPr>
          </a:lstStyle>
          <a:p>
            <a:pPr>
              <a:defRPr/>
            </a:pPr>
            <a:fld id="{404DBCEF-19A6-4004-B125-9F389965607C}" type="slidenum">
              <a:rPr lang="en-US"/>
              <a:pPr>
                <a:defRPr/>
              </a:pPr>
              <a:t>‹#›</a:t>
            </a:fld>
            <a:endParaRPr lang="en-US" dirty="0"/>
          </a:p>
        </p:txBody>
      </p:sp>
      <p:sp>
        <p:nvSpPr>
          <p:cNvPr id="8" name="Content Placeholder 2"/>
          <p:cNvSpPr>
            <a:spLocks noGrp="1"/>
          </p:cNvSpPr>
          <p:nvPr>
            <p:ph sz="half" idx="1"/>
          </p:nvPr>
        </p:nvSpPr>
        <p:spPr>
          <a:xfrm>
            <a:off x="323528" y="1268760"/>
            <a:ext cx="4246885" cy="49685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3"/>
          <p:cNvSpPr>
            <a:spLocks noGrp="1"/>
          </p:cNvSpPr>
          <p:nvPr>
            <p:ph sz="half" idx="2"/>
          </p:nvPr>
        </p:nvSpPr>
        <p:spPr>
          <a:xfrm>
            <a:off x="4716016" y="1268760"/>
            <a:ext cx="4254624" cy="49685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694975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showMasterPhAnim="0" userDrawn="1">
  <p:cSld name="5_Title and Content">
    <p:spTree>
      <p:nvGrpSpPr>
        <p:cNvPr id="1" name=""/>
        <p:cNvGrpSpPr/>
        <p:nvPr/>
      </p:nvGrpSpPr>
      <p:grpSpPr>
        <a:xfrm>
          <a:off x="0" y="0"/>
          <a:ext cx="0" cy="0"/>
          <a:chOff x="0" y="0"/>
          <a:chExt cx="0" cy="0"/>
        </a:xfrm>
      </p:grpSpPr>
      <p:pic>
        <p:nvPicPr>
          <p:cNvPr id="11" name="Picture 10" descr="PPT_RM_page.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340" y="0"/>
            <a:ext cx="9180512" cy="6858000"/>
          </a:xfrm>
          <a:prstGeom prst="rect">
            <a:avLst/>
          </a:prstGeom>
        </p:spPr>
      </p:pic>
      <p:sp>
        <p:nvSpPr>
          <p:cNvPr id="3" name="Content Placeholder 2"/>
          <p:cNvSpPr>
            <a:spLocks noGrp="1"/>
          </p:cNvSpPr>
          <p:nvPr>
            <p:ph idx="1"/>
          </p:nvPr>
        </p:nvSpPr>
        <p:spPr>
          <a:xfrm>
            <a:off x="323528" y="1196752"/>
            <a:ext cx="8639175" cy="5040560"/>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Slide Number Placeholder 5"/>
          <p:cNvSpPr>
            <a:spLocks noGrp="1"/>
          </p:cNvSpPr>
          <p:nvPr>
            <p:ph type="sldNum" sz="quarter" idx="12"/>
          </p:nvPr>
        </p:nvSpPr>
        <p:spPr/>
        <p:txBody>
          <a:bodyPr/>
          <a:lstStyle>
            <a:lvl1pPr fontAlgn="auto">
              <a:spcBef>
                <a:spcPts val="0"/>
              </a:spcBef>
              <a:spcAft>
                <a:spcPts val="0"/>
              </a:spcAft>
              <a:defRPr>
                <a:latin typeface="+mn-lt"/>
                <a:ea typeface="+mn-ea"/>
              </a:defRPr>
            </a:lvl1pPr>
          </a:lstStyle>
          <a:p>
            <a:pPr>
              <a:defRPr/>
            </a:pPr>
            <a:fld id="{404DBCEF-19A6-4004-B125-9F389965607C}" type="slidenum">
              <a:rPr lang="en-US"/>
              <a:pPr>
                <a:defRPr/>
              </a:pPr>
              <a:t>‹#›</a:t>
            </a:fld>
            <a:endParaRPr lang="en-US" dirty="0"/>
          </a:p>
        </p:txBody>
      </p:sp>
    </p:spTree>
    <p:extLst>
      <p:ext uri="{BB962C8B-B14F-4D97-AF65-F5344CB8AC3E}">
        <p14:creationId xmlns:p14="http://schemas.microsoft.com/office/powerpoint/2010/main" val="39609874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362" name="Title Placeholder 1"/>
          <p:cNvSpPr>
            <a:spLocks noGrp="1"/>
          </p:cNvSpPr>
          <p:nvPr>
            <p:ph type="title"/>
          </p:nvPr>
        </p:nvSpPr>
        <p:spPr bwMode="auto">
          <a:xfrm>
            <a:off x="323850" y="333375"/>
            <a:ext cx="7478713" cy="10080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title style</a:t>
            </a:r>
          </a:p>
        </p:txBody>
      </p:sp>
      <p:sp>
        <p:nvSpPr>
          <p:cNvPr id="3" name="Text Placeholder 2"/>
          <p:cNvSpPr>
            <a:spLocks noGrp="1"/>
          </p:cNvSpPr>
          <p:nvPr>
            <p:ph type="body" idx="1"/>
          </p:nvPr>
        </p:nvSpPr>
        <p:spPr bwMode="auto">
          <a:xfrm>
            <a:off x="323850" y="1495425"/>
            <a:ext cx="8639175" cy="47418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395288" y="6356350"/>
            <a:ext cx="2195512" cy="365125"/>
          </a:xfrm>
          <a:prstGeom prst="rect">
            <a:avLst/>
          </a:prstGeom>
        </p:spPr>
        <p:txBody>
          <a:bodyPr vert="horz" lIns="91440" tIns="45720" rIns="91440" bIns="45720" rtlCol="0" anchor="ctr"/>
          <a:lstStyle>
            <a:lvl1pPr algn="l">
              <a:defRPr sz="1000">
                <a:solidFill>
                  <a:srgbClr val="2D2D2D">
                    <a:tint val="75000"/>
                  </a:srgbClr>
                </a:solidFill>
                <a:latin typeface="Garamond" pitchFamily="18" charset="0"/>
                <a:ea typeface="MS PGothic" pitchFamily="34" charset="-128"/>
                <a:cs typeface="+mn-cs"/>
              </a:defRPr>
            </a:lvl1pPr>
          </a:lstStyle>
          <a:p>
            <a:pPr>
              <a:defRPr/>
            </a:pPr>
            <a:fld id="{DF6C09D9-D1B6-4568-8B87-5A6249D0DBD1}" type="datetime1">
              <a:rPr lang="en-US"/>
              <a:pPr>
                <a:defRPr/>
              </a:pPr>
              <a:t>10/3/2022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2D2D2D">
                    <a:tint val="75000"/>
                  </a:srgbClr>
                </a:solidFill>
                <a:latin typeface="Garamond" pitchFamily="18" charset="0"/>
                <a:ea typeface="MS PGothic" pitchFamily="34" charset="-128"/>
                <a:cs typeface="+mn-cs"/>
              </a:defRPr>
            </a:lvl1pPr>
          </a:lstStyle>
          <a:p>
            <a:pPr>
              <a:defRPr/>
            </a:pPr>
            <a:r>
              <a:rPr lang="en-US" dirty="0"/>
              <a:t>Copyright Ruth Miskin Literacy</a:t>
            </a:r>
          </a:p>
        </p:txBody>
      </p:sp>
      <p:sp>
        <p:nvSpPr>
          <p:cNvPr id="6" name="Slide Number Placeholder 5"/>
          <p:cNvSpPr>
            <a:spLocks noGrp="1"/>
          </p:cNvSpPr>
          <p:nvPr>
            <p:ph type="sldNum" sz="quarter" idx="4"/>
          </p:nvPr>
        </p:nvSpPr>
        <p:spPr>
          <a:xfrm>
            <a:off x="6553200" y="6356350"/>
            <a:ext cx="2409825" cy="365125"/>
          </a:xfrm>
          <a:prstGeom prst="rect">
            <a:avLst/>
          </a:prstGeom>
        </p:spPr>
        <p:txBody>
          <a:bodyPr vert="horz" lIns="91440" tIns="45720" rIns="91440" bIns="45720" rtlCol="0" anchor="ctr"/>
          <a:lstStyle>
            <a:lvl1pPr algn="r">
              <a:defRPr sz="1000">
                <a:solidFill>
                  <a:srgbClr val="2D2D2D">
                    <a:tint val="75000"/>
                  </a:srgbClr>
                </a:solidFill>
                <a:latin typeface="Garamond" pitchFamily="18" charset="0"/>
                <a:ea typeface="MS PGothic" pitchFamily="34" charset="-128"/>
                <a:cs typeface="+mn-cs"/>
              </a:defRPr>
            </a:lvl1pPr>
          </a:lstStyle>
          <a:p>
            <a:pPr>
              <a:defRPr/>
            </a:pPr>
            <a:fld id="{D366FC25-FCA6-4D86-A84B-F6C8160D7687}" type="slidenum">
              <a:rPr lang="en-US"/>
              <a:pPr>
                <a:defRPr/>
              </a:pPr>
              <a:t>‹#›</a:t>
            </a:fld>
            <a:endParaRPr lang="en-US" dirty="0"/>
          </a:p>
        </p:txBody>
      </p:sp>
      <p:sp>
        <p:nvSpPr>
          <p:cNvPr id="7" name="Rectangle 6"/>
          <p:cNvSpPr/>
          <p:nvPr/>
        </p:nvSpPr>
        <p:spPr>
          <a:xfrm>
            <a:off x="395288" y="188913"/>
            <a:ext cx="8567737" cy="144462"/>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dirty="0">
              <a:solidFill>
                <a:prstClr val="white"/>
              </a:solidFill>
            </a:endParaRPr>
          </a:p>
        </p:txBody>
      </p:sp>
      <p:pic>
        <p:nvPicPr>
          <p:cNvPr id="15368" name="Picture 9" descr="RM_shape.jpg"/>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8243888" y="404813"/>
            <a:ext cx="688975" cy="720725"/>
          </a:xfrm>
          <a:prstGeom prst="rect">
            <a:avLst/>
          </a:prstGeom>
          <a:noFill/>
          <a:ln w="9525">
            <a:noFill/>
            <a:miter lim="800000"/>
            <a:headEnd/>
            <a:tailEnd/>
          </a:ln>
        </p:spPr>
      </p:pic>
      <p:cxnSp>
        <p:nvCxnSpPr>
          <p:cNvPr id="13" name="Straight Connector 12"/>
          <p:cNvCxnSpPr/>
          <p:nvPr/>
        </p:nvCxnSpPr>
        <p:spPr>
          <a:xfrm>
            <a:off x="323850" y="188913"/>
            <a:ext cx="0" cy="6480175"/>
          </a:xfrm>
          <a:prstGeom prst="line">
            <a:avLst/>
          </a:prstGeom>
          <a:ln>
            <a:prstDash val="sysDot"/>
          </a:ln>
          <a:effectLst/>
        </p:spPr>
        <p:style>
          <a:lnRef idx="2">
            <a:schemeClr val="accent4"/>
          </a:lnRef>
          <a:fillRef idx="0">
            <a:schemeClr val="accent4"/>
          </a:fillRef>
          <a:effectRef idx="1">
            <a:schemeClr val="accent4"/>
          </a:effectRef>
          <a:fontRef idx="minor">
            <a:schemeClr val="tx1"/>
          </a:fontRef>
        </p:style>
      </p:cxnSp>
      <p:pic>
        <p:nvPicPr>
          <p:cNvPr id="10" name="Picture 9" descr="PPT_RM_page.jpg"/>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05271277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91" r:id="rId4"/>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hf sldNum="0" hdr="0"/>
  <p:txStyles>
    <p:titleStyle>
      <a:lvl1pPr algn="l" rtl="0" eaLnBrk="1" fontAlgn="base" hangingPunct="1">
        <a:lnSpc>
          <a:spcPct val="90000"/>
        </a:lnSpc>
        <a:spcBef>
          <a:spcPct val="0"/>
        </a:spcBef>
        <a:spcAft>
          <a:spcPct val="0"/>
        </a:spcAft>
        <a:defRPr sz="3000" b="1" kern="1200">
          <a:solidFill>
            <a:srgbClr val="787878"/>
          </a:solidFill>
          <a:latin typeface="+mn-lt"/>
          <a:ea typeface="+mj-ea"/>
          <a:cs typeface="+mj-cs"/>
        </a:defRPr>
      </a:lvl1pPr>
      <a:lvl2pPr algn="l" rtl="0" eaLnBrk="1" fontAlgn="base" hangingPunct="1">
        <a:lnSpc>
          <a:spcPct val="90000"/>
        </a:lnSpc>
        <a:spcBef>
          <a:spcPct val="0"/>
        </a:spcBef>
        <a:spcAft>
          <a:spcPct val="0"/>
        </a:spcAft>
        <a:defRPr sz="3000" b="1">
          <a:solidFill>
            <a:srgbClr val="787878"/>
          </a:solidFill>
          <a:latin typeface="Arial" pitchFamily="34" charset="0"/>
        </a:defRPr>
      </a:lvl2pPr>
      <a:lvl3pPr algn="l" rtl="0" eaLnBrk="1" fontAlgn="base" hangingPunct="1">
        <a:lnSpc>
          <a:spcPct val="90000"/>
        </a:lnSpc>
        <a:spcBef>
          <a:spcPct val="0"/>
        </a:spcBef>
        <a:spcAft>
          <a:spcPct val="0"/>
        </a:spcAft>
        <a:defRPr sz="3000" b="1">
          <a:solidFill>
            <a:srgbClr val="787878"/>
          </a:solidFill>
          <a:latin typeface="Arial" pitchFamily="34" charset="0"/>
        </a:defRPr>
      </a:lvl3pPr>
      <a:lvl4pPr algn="l" rtl="0" eaLnBrk="1" fontAlgn="base" hangingPunct="1">
        <a:lnSpc>
          <a:spcPct val="90000"/>
        </a:lnSpc>
        <a:spcBef>
          <a:spcPct val="0"/>
        </a:spcBef>
        <a:spcAft>
          <a:spcPct val="0"/>
        </a:spcAft>
        <a:defRPr sz="3000" b="1">
          <a:solidFill>
            <a:srgbClr val="787878"/>
          </a:solidFill>
          <a:latin typeface="Arial" pitchFamily="34" charset="0"/>
        </a:defRPr>
      </a:lvl4pPr>
      <a:lvl5pPr algn="l" rtl="0" eaLnBrk="1" fontAlgn="base" hangingPunct="1">
        <a:lnSpc>
          <a:spcPct val="90000"/>
        </a:lnSpc>
        <a:spcBef>
          <a:spcPct val="0"/>
        </a:spcBef>
        <a:spcAft>
          <a:spcPct val="0"/>
        </a:spcAft>
        <a:defRPr sz="3000" b="1">
          <a:solidFill>
            <a:srgbClr val="787878"/>
          </a:solidFill>
          <a:latin typeface="Arial" pitchFamily="34" charset="0"/>
        </a:defRPr>
      </a:lvl5pPr>
      <a:lvl6pPr marL="457200" algn="l" rtl="0" eaLnBrk="1" fontAlgn="base" hangingPunct="1">
        <a:lnSpc>
          <a:spcPct val="90000"/>
        </a:lnSpc>
        <a:spcBef>
          <a:spcPct val="0"/>
        </a:spcBef>
        <a:spcAft>
          <a:spcPct val="0"/>
        </a:spcAft>
        <a:defRPr sz="3000" b="1">
          <a:solidFill>
            <a:srgbClr val="787878"/>
          </a:solidFill>
          <a:latin typeface="Arial" pitchFamily="34" charset="0"/>
        </a:defRPr>
      </a:lvl6pPr>
      <a:lvl7pPr marL="914400" algn="l" rtl="0" eaLnBrk="1" fontAlgn="base" hangingPunct="1">
        <a:lnSpc>
          <a:spcPct val="90000"/>
        </a:lnSpc>
        <a:spcBef>
          <a:spcPct val="0"/>
        </a:spcBef>
        <a:spcAft>
          <a:spcPct val="0"/>
        </a:spcAft>
        <a:defRPr sz="3000" b="1">
          <a:solidFill>
            <a:srgbClr val="787878"/>
          </a:solidFill>
          <a:latin typeface="Arial" pitchFamily="34" charset="0"/>
        </a:defRPr>
      </a:lvl7pPr>
      <a:lvl8pPr marL="1371600" algn="l" rtl="0" eaLnBrk="1" fontAlgn="base" hangingPunct="1">
        <a:lnSpc>
          <a:spcPct val="90000"/>
        </a:lnSpc>
        <a:spcBef>
          <a:spcPct val="0"/>
        </a:spcBef>
        <a:spcAft>
          <a:spcPct val="0"/>
        </a:spcAft>
        <a:defRPr sz="3000" b="1">
          <a:solidFill>
            <a:srgbClr val="787878"/>
          </a:solidFill>
          <a:latin typeface="Arial" pitchFamily="34" charset="0"/>
        </a:defRPr>
      </a:lvl8pPr>
      <a:lvl9pPr marL="1828800" algn="l" rtl="0" eaLnBrk="1" fontAlgn="base" hangingPunct="1">
        <a:lnSpc>
          <a:spcPct val="90000"/>
        </a:lnSpc>
        <a:spcBef>
          <a:spcPct val="0"/>
        </a:spcBef>
        <a:spcAft>
          <a:spcPct val="0"/>
        </a:spcAft>
        <a:defRPr sz="3000" b="1">
          <a:solidFill>
            <a:srgbClr val="787878"/>
          </a:solidFill>
          <a:latin typeface="Arial" pitchFamily="34" charset="0"/>
        </a:defRPr>
      </a:lvl9pPr>
    </p:titleStyle>
    <p:bodyStyle>
      <a:lvl1pPr algn="l" rtl="0" eaLnBrk="1" fontAlgn="base" hangingPunct="1">
        <a:lnSpc>
          <a:spcPct val="90000"/>
        </a:lnSpc>
        <a:spcBef>
          <a:spcPct val="20000"/>
        </a:spcBef>
        <a:spcAft>
          <a:spcPct val="0"/>
        </a:spcAft>
        <a:buFont typeface="Arial" charset="0"/>
        <a:defRPr sz="3200" kern="1200">
          <a:solidFill>
            <a:schemeClr val="tx2"/>
          </a:solidFill>
          <a:latin typeface="+mn-lt"/>
          <a:ea typeface="+mn-ea"/>
          <a:cs typeface="+mn-cs"/>
        </a:defRPr>
      </a:lvl1pPr>
      <a:lvl2pPr algn="l" rtl="0" eaLnBrk="1" fontAlgn="base" hangingPunct="1">
        <a:lnSpc>
          <a:spcPct val="90000"/>
        </a:lnSpc>
        <a:spcBef>
          <a:spcPct val="20000"/>
        </a:spcBef>
        <a:spcAft>
          <a:spcPct val="0"/>
        </a:spcAft>
        <a:buFont typeface="Arial" charset="0"/>
        <a:defRPr sz="2800" kern="1200">
          <a:solidFill>
            <a:schemeClr val="tx2"/>
          </a:solidFill>
          <a:latin typeface="+mn-lt"/>
          <a:ea typeface="+mn-ea"/>
          <a:cs typeface="+mn-cs"/>
        </a:defRPr>
      </a:lvl2pPr>
      <a:lvl3pPr algn="l" rtl="0" eaLnBrk="1" fontAlgn="base" hangingPunct="1">
        <a:lnSpc>
          <a:spcPct val="90000"/>
        </a:lnSpc>
        <a:spcBef>
          <a:spcPct val="20000"/>
        </a:spcBef>
        <a:spcAft>
          <a:spcPct val="0"/>
        </a:spcAft>
        <a:buFont typeface="Arial" charset="0"/>
        <a:defRPr sz="2400" kern="1200">
          <a:solidFill>
            <a:schemeClr val="tx2"/>
          </a:solidFill>
          <a:latin typeface="+mn-lt"/>
          <a:ea typeface="+mn-ea"/>
          <a:cs typeface="+mn-cs"/>
        </a:defRPr>
      </a:lvl3pPr>
      <a:lvl4pPr algn="l" rtl="0" eaLnBrk="1" fontAlgn="base" hangingPunct="1">
        <a:lnSpc>
          <a:spcPct val="90000"/>
        </a:lnSpc>
        <a:spcBef>
          <a:spcPct val="20000"/>
        </a:spcBef>
        <a:spcAft>
          <a:spcPct val="0"/>
        </a:spcAft>
        <a:buFont typeface="Arial" charset="0"/>
        <a:defRPr sz="2000" kern="1200">
          <a:solidFill>
            <a:schemeClr val="tx2"/>
          </a:solidFill>
          <a:latin typeface="+mn-lt"/>
          <a:ea typeface="+mn-ea"/>
          <a:cs typeface="+mn-cs"/>
        </a:defRPr>
      </a:lvl4pPr>
      <a:lvl5pPr algn="l" rtl="0" eaLnBrk="1" fontAlgn="base" hangingPunct="1">
        <a:lnSpc>
          <a:spcPct val="90000"/>
        </a:lnSpc>
        <a:spcBef>
          <a:spcPct val="20000"/>
        </a:spcBef>
        <a:spcAft>
          <a:spcPct val="0"/>
        </a:spcAft>
        <a:buFont typeface="Arial" charset="0"/>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41.tiff"/><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ruthmiskin.com/en/find-out-more/parents/"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s://home.oxfordowl.co.uk/reading/reading-schemes-oxford-levels/read-write-inc-phonics-guide/" TargetMode="External"/><Relationship Id="rId4" Type="http://schemas.openxmlformats.org/officeDocument/2006/relationships/hyperlink" Target="https://www.facebook.com/miskin.education"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0.emf"/><Relationship Id="rId13" Type="http://schemas.openxmlformats.org/officeDocument/2006/relationships/image" Target="../media/image15.emf"/><Relationship Id="rId18" Type="http://schemas.openxmlformats.org/officeDocument/2006/relationships/image" Target="../media/image20.png"/><Relationship Id="rId26" Type="http://schemas.openxmlformats.org/officeDocument/2006/relationships/image" Target="../media/image28.emf"/><Relationship Id="rId3" Type="http://schemas.openxmlformats.org/officeDocument/2006/relationships/image" Target="../media/image5.jpeg"/><Relationship Id="rId21" Type="http://schemas.openxmlformats.org/officeDocument/2006/relationships/image" Target="../media/image23.emf"/><Relationship Id="rId7" Type="http://schemas.openxmlformats.org/officeDocument/2006/relationships/image" Target="../media/image9.emf"/><Relationship Id="rId12" Type="http://schemas.openxmlformats.org/officeDocument/2006/relationships/image" Target="../media/image14.emf"/><Relationship Id="rId17" Type="http://schemas.openxmlformats.org/officeDocument/2006/relationships/image" Target="../media/image19.jpeg"/><Relationship Id="rId25" Type="http://schemas.openxmlformats.org/officeDocument/2006/relationships/image" Target="../media/image27.emf"/><Relationship Id="rId2" Type="http://schemas.openxmlformats.org/officeDocument/2006/relationships/notesSlide" Target="../notesSlides/notesSlide4.xml"/><Relationship Id="rId16" Type="http://schemas.openxmlformats.org/officeDocument/2006/relationships/image" Target="../media/image18.jpeg"/><Relationship Id="rId20"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8.emf"/><Relationship Id="rId11" Type="http://schemas.openxmlformats.org/officeDocument/2006/relationships/image" Target="../media/image13.jpeg"/><Relationship Id="rId24" Type="http://schemas.openxmlformats.org/officeDocument/2006/relationships/image" Target="../media/image26.emf"/><Relationship Id="rId5" Type="http://schemas.openxmlformats.org/officeDocument/2006/relationships/image" Target="../media/image7.jpeg"/><Relationship Id="rId15" Type="http://schemas.openxmlformats.org/officeDocument/2006/relationships/image" Target="../media/image17.jpeg"/><Relationship Id="rId23" Type="http://schemas.openxmlformats.org/officeDocument/2006/relationships/image" Target="../media/image25.emf"/><Relationship Id="rId10" Type="http://schemas.openxmlformats.org/officeDocument/2006/relationships/image" Target="../media/image12.emf"/><Relationship Id="rId19" Type="http://schemas.openxmlformats.org/officeDocument/2006/relationships/image" Target="../media/image21.png"/><Relationship Id="rId4" Type="http://schemas.openxmlformats.org/officeDocument/2006/relationships/image" Target="../media/image6.jpeg"/><Relationship Id="rId9" Type="http://schemas.openxmlformats.org/officeDocument/2006/relationships/image" Target="../media/image11.emf"/><Relationship Id="rId14" Type="http://schemas.openxmlformats.org/officeDocument/2006/relationships/image" Target="../media/image16.png"/><Relationship Id="rId22" Type="http://schemas.openxmlformats.org/officeDocument/2006/relationships/image" Target="../media/image24.emf"/></Relationships>
</file>

<file path=ppt/slides/_rels/slide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g"/><Relationship Id="rId1" Type="http://schemas.microsoft.com/office/2007/relationships/media" Target="../media/media1.mpg"/><Relationship Id="rId5" Type="http://schemas.openxmlformats.org/officeDocument/2006/relationships/image" Target="../media/image3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5554132" y="4221088"/>
            <a:ext cx="3589867" cy="1181993"/>
          </a:xfrm>
        </p:spPr>
        <p:txBody>
          <a:bodyPr>
            <a:normAutofit fontScale="90000"/>
          </a:bodyPr>
          <a:lstStyle/>
          <a:p>
            <a:r>
              <a:rPr lang="en-US" dirty="0"/>
              <a:t/>
            </a:r>
            <a:br>
              <a:rPr lang="en-US" dirty="0"/>
            </a:br>
            <a:r>
              <a:rPr lang="en-US" dirty="0"/>
              <a:t>Parents’ Meeting</a:t>
            </a:r>
            <a:br>
              <a:rPr lang="en-US" dirty="0"/>
            </a:br>
            <a:r>
              <a:rPr lang="en-US" i="1" dirty="0"/>
              <a:t>Introduction to Read Write Inc.</a:t>
            </a:r>
            <a:r>
              <a:rPr lang="en-US" dirty="0"/>
              <a:t/>
            </a:r>
            <a:br>
              <a:rPr lang="en-US" dirty="0"/>
            </a:br>
            <a:endParaRPr lang="en-US" dirty="0"/>
          </a:p>
        </p:txBody>
      </p:sp>
    </p:spTree>
    <p:extLst>
      <p:ext uri="{BB962C8B-B14F-4D97-AF65-F5344CB8AC3E}">
        <p14:creationId xmlns:p14="http://schemas.microsoft.com/office/powerpoint/2010/main" val="14490787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Shape 254"/>
          <p:cNvSpPr txBox="1">
            <a:spLocks noGrp="1"/>
          </p:cNvSpPr>
          <p:nvPr>
            <p:ph type="title"/>
          </p:nvPr>
        </p:nvSpPr>
        <p:spPr>
          <a:xfrm>
            <a:off x="323528" y="260648"/>
            <a:ext cx="7478713" cy="864095"/>
          </a:xfrm>
          <a:prstGeom prst="rect">
            <a:avLst/>
          </a:prstGeom>
          <a:noFill/>
          <a:ln>
            <a:noFill/>
          </a:ln>
        </p:spPr>
        <p:txBody>
          <a:bodyPr lIns="91425" tIns="45700" rIns="91425" bIns="45700" anchor="b" anchorCtr="0">
            <a:noAutofit/>
          </a:bodyPr>
          <a:lstStyle/>
          <a:p>
            <a:pPr marL="0" marR="0" lvl="0" indent="0" algn="l" rtl="0">
              <a:lnSpc>
                <a:spcPct val="90000"/>
              </a:lnSpc>
              <a:spcBef>
                <a:spcPts val="0"/>
              </a:spcBef>
              <a:spcAft>
                <a:spcPts val="0"/>
              </a:spcAft>
              <a:buSzPct val="25000"/>
              <a:buNone/>
            </a:pPr>
            <a:r>
              <a:rPr lang="en-US" sz="3000" b="1" i="0" u="none" strike="noStrike" cap="none" dirty="0">
                <a:solidFill>
                  <a:srgbClr val="787878"/>
                </a:solidFill>
                <a:latin typeface="Arial"/>
                <a:ea typeface="Arial"/>
                <a:cs typeface="Arial"/>
                <a:sym typeface="Arial"/>
              </a:rPr>
              <a:t>Speed Sounds Set 3</a:t>
            </a:r>
          </a:p>
        </p:txBody>
      </p:sp>
      <p:pic>
        <p:nvPicPr>
          <p:cNvPr id="6" name="Picture 5" descr="Complex_Speed_Sounds_Chart.pdf"/>
          <p:cNvPicPr>
            <a:picLocks noChangeAspect="1"/>
          </p:cNvPicPr>
          <p:nvPr/>
        </p:nvPicPr>
        <p:blipFill rotWithShape="1">
          <a:blip r:embed="rId3" cstate="email">
            <a:extLst>
              <a:ext uri="{28A0092B-C50C-407E-A947-70E740481C1C}">
                <a14:useLocalDpi xmlns:a14="http://schemas.microsoft.com/office/drawing/2010/main"/>
              </a:ext>
            </a:extLst>
          </a:blip>
          <a:srcRect l="4075" t="7912" r="8731" b="12963"/>
          <a:stretch/>
        </p:blipFill>
        <p:spPr>
          <a:xfrm>
            <a:off x="2240432" y="1309655"/>
            <a:ext cx="4320626" cy="5548345"/>
          </a:xfrm>
          <a:prstGeom prst="rect">
            <a:avLst/>
          </a:prstGeom>
        </p:spPr>
      </p:pic>
    </p:spTree>
    <p:extLst>
      <p:ext uri="{BB962C8B-B14F-4D97-AF65-F5344CB8AC3E}">
        <p14:creationId xmlns:p14="http://schemas.microsoft.com/office/powerpoint/2010/main" val="2427406"/>
      </p:ext>
    </p:extLst>
  </p:cSld>
  <p:clrMapOvr>
    <a:masterClrMapping/>
  </p:clrMapOvr>
  <p:transition spd="slow">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Sounds + blending = reading </a:t>
            </a:r>
          </a:p>
        </p:txBody>
      </p:sp>
      <p:pic>
        <p:nvPicPr>
          <p:cNvPr id="16" name="Picture 15" descr="Screen Shot 2016-04-13 at 10.33.1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26767" y="2721512"/>
            <a:ext cx="2963858" cy="1394893"/>
          </a:xfrm>
          <a:prstGeom prst="rect">
            <a:avLst/>
          </a:prstGeom>
          <a:ln>
            <a:solidFill>
              <a:schemeClr val="tx1"/>
            </a:solidFill>
          </a:ln>
        </p:spPr>
      </p:pic>
      <p:sp>
        <p:nvSpPr>
          <p:cNvPr id="3" name="TextBox 2">
            <a:extLst>
              <a:ext uri="{FF2B5EF4-FFF2-40B4-BE49-F238E27FC236}">
                <a16:creationId xmlns:a16="http://schemas.microsoft.com/office/drawing/2014/main" id="{50D0F987-1124-9641-A917-5AF839C65251}"/>
              </a:ext>
            </a:extLst>
          </p:cNvPr>
          <p:cNvSpPr txBox="1"/>
          <p:nvPr/>
        </p:nvSpPr>
        <p:spPr>
          <a:xfrm>
            <a:off x="4142396" y="2911126"/>
            <a:ext cx="1065487" cy="1015663"/>
          </a:xfrm>
          <a:prstGeom prst="rect">
            <a:avLst/>
          </a:prstGeom>
          <a:noFill/>
        </p:spPr>
        <p:txBody>
          <a:bodyPr wrap="square" rtlCol="0">
            <a:spAutoFit/>
          </a:bodyPr>
          <a:lstStyle/>
          <a:p>
            <a:r>
              <a:rPr lang="en-US" sz="6000" b="1" dirty="0">
                <a:solidFill>
                  <a:srgbClr val="787878"/>
                </a:solidFill>
                <a:ea typeface="+mj-ea"/>
                <a:cs typeface="+mj-cs"/>
              </a:rPr>
              <a:t>+</a:t>
            </a:r>
          </a:p>
        </p:txBody>
      </p:sp>
      <p:pic>
        <p:nvPicPr>
          <p:cNvPr id="9" name="Picture 8" descr="as.png">
            <a:extLst>
              <a:ext uri="{FF2B5EF4-FFF2-40B4-BE49-F238E27FC236}">
                <a16:creationId xmlns:a16="http://schemas.microsoft.com/office/drawing/2014/main" id="{51EA20A7-5BA2-E440-9860-D798EE7E5334}"/>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3528" y="2618531"/>
            <a:ext cx="3393707" cy="1508314"/>
          </a:xfrm>
          <a:prstGeom prst="rect">
            <a:avLst/>
          </a:prstGeom>
        </p:spPr>
      </p:pic>
    </p:spTree>
    <p:extLst>
      <p:ext uri="{BB962C8B-B14F-4D97-AF65-F5344CB8AC3E}">
        <p14:creationId xmlns:p14="http://schemas.microsoft.com/office/powerpoint/2010/main" val="920989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Fred</a:t>
            </a:r>
          </a:p>
        </p:txBody>
      </p:sp>
      <p:pic>
        <p:nvPicPr>
          <p:cNvPr id="4" name="Content Placeholder 1" descr="41Ho83H3mFL.jpg"/>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1782556" y="2299732"/>
            <a:ext cx="5717373" cy="2664296"/>
          </a:xfrm>
        </p:spPr>
      </p:pic>
    </p:spTree>
    <p:extLst>
      <p:ext uri="{BB962C8B-B14F-4D97-AF65-F5344CB8AC3E}">
        <p14:creationId xmlns:p14="http://schemas.microsoft.com/office/powerpoint/2010/main" val="9163079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Teach spelling using Fred Fingers</a:t>
            </a:r>
          </a:p>
        </p:txBody>
      </p:sp>
      <p:pic>
        <p:nvPicPr>
          <p:cNvPr id="4" name="Content Placeholder 3"/>
          <p:cNvPicPr>
            <a:picLocks noGrp="1" noChangeAspect="1"/>
          </p:cNvPicPr>
          <p:nvPr>
            <p:ph idx="1"/>
          </p:nvPr>
        </p:nvPicPr>
        <p:blipFill>
          <a:blip r:embed="rId3" cstate="email">
            <a:extLst>
              <a:ext uri="{28A0092B-C50C-407E-A947-70E740481C1C}">
                <a14:useLocalDpi xmlns:a14="http://schemas.microsoft.com/office/drawing/2010/main"/>
              </a:ext>
            </a:extLst>
          </a:blip>
          <a:srcRect l="-78545" r="-78545"/>
          <a:stretch>
            <a:fillRect/>
          </a:stretch>
        </p:blipFill>
        <p:spPr/>
      </p:pic>
    </p:spTree>
    <p:extLst>
      <p:ext uri="{BB962C8B-B14F-4D97-AF65-F5344CB8AC3E}">
        <p14:creationId xmlns:p14="http://schemas.microsoft.com/office/powerpoint/2010/main" val="31449187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‘Three with me, four at home’</a:t>
            </a:r>
          </a:p>
        </p:txBody>
      </p:sp>
      <p:sp>
        <p:nvSpPr>
          <p:cNvPr id="50179" name="Rectangle 3"/>
          <p:cNvSpPr>
            <a:spLocks noGrp="1" noChangeArrowheads="1"/>
          </p:cNvSpPr>
          <p:nvPr>
            <p:ph idx="1"/>
          </p:nvPr>
        </p:nvSpPr>
        <p:spPr>
          <a:xfrm>
            <a:off x="323528" y="1196752"/>
            <a:ext cx="8639175" cy="5661248"/>
          </a:xfrm>
        </p:spPr>
        <p:txBody>
          <a:bodyPr>
            <a:normAutofit/>
          </a:bodyPr>
          <a:lstStyle/>
          <a:p>
            <a:pPr algn="ctr" eaLnBrk="1" hangingPunct="1">
              <a:buFont typeface="Wingdings" pitchFamily="2" charset="2"/>
              <a:buNone/>
            </a:pPr>
            <a:endParaRPr lang="en-GB" dirty="0">
              <a:ea typeface="Arial Unicode MS" pitchFamily="34" charset="-128"/>
              <a:cs typeface="Arial Unicode MS" pitchFamily="34" charset="-128"/>
            </a:endParaRPr>
          </a:p>
          <a:p>
            <a:pPr algn="ctr" eaLnBrk="1" hangingPunct="1">
              <a:buFont typeface="Wingdings" pitchFamily="2" charset="2"/>
              <a:buNone/>
            </a:pPr>
            <a:r>
              <a:rPr lang="en-GB" dirty="0">
                <a:ea typeface="Arial Unicode MS" pitchFamily="34" charset="-128"/>
                <a:cs typeface="Arial Unicode MS" pitchFamily="34" charset="-128"/>
              </a:rPr>
              <a:t>Accuracy</a:t>
            </a:r>
          </a:p>
          <a:p>
            <a:pPr algn="ctr" eaLnBrk="1" hangingPunct="1">
              <a:buFont typeface="Wingdings" pitchFamily="2" charset="2"/>
              <a:buNone/>
            </a:pPr>
            <a:endParaRPr lang="en-GB" dirty="0">
              <a:ea typeface="Arial Unicode MS" pitchFamily="34" charset="-128"/>
              <a:cs typeface="Arial Unicode MS" pitchFamily="34" charset="-128"/>
            </a:endParaRPr>
          </a:p>
          <a:p>
            <a:pPr algn="ctr" eaLnBrk="1" hangingPunct="1">
              <a:buFont typeface="Wingdings" pitchFamily="2" charset="2"/>
              <a:buNone/>
            </a:pPr>
            <a:r>
              <a:rPr lang="en-GB" dirty="0">
                <a:ea typeface="Arial Unicode MS" pitchFamily="34" charset="-128"/>
                <a:cs typeface="Arial Unicode MS" pitchFamily="34" charset="-128"/>
              </a:rPr>
              <a:t>Fluency</a:t>
            </a:r>
          </a:p>
          <a:p>
            <a:pPr algn="ctr" eaLnBrk="1" hangingPunct="1">
              <a:buFont typeface="Wingdings" pitchFamily="2" charset="2"/>
              <a:buNone/>
            </a:pPr>
            <a:endParaRPr lang="en-GB" dirty="0">
              <a:ea typeface="Arial Unicode MS" pitchFamily="34" charset="-128"/>
              <a:cs typeface="Arial Unicode MS" pitchFamily="34" charset="-128"/>
            </a:endParaRPr>
          </a:p>
          <a:p>
            <a:pPr algn="ctr" eaLnBrk="1" hangingPunct="1">
              <a:buFont typeface="Wingdings" pitchFamily="2" charset="2"/>
              <a:buNone/>
            </a:pPr>
            <a:r>
              <a:rPr lang="en-GB" dirty="0">
                <a:ea typeface="Arial Unicode MS" pitchFamily="34" charset="-128"/>
                <a:cs typeface="Arial Unicode MS" pitchFamily="34" charset="-128"/>
              </a:rPr>
              <a:t>Comprehension</a:t>
            </a:r>
          </a:p>
          <a:p>
            <a:pPr algn="ctr" eaLnBrk="1" hangingPunct="1">
              <a:buFont typeface="Wingdings" pitchFamily="2" charset="2"/>
              <a:buNone/>
            </a:pPr>
            <a:endParaRPr lang="en-GB" dirty="0">
              <a:ea typeface="Arial Unicode MS" pitchFamily="34" charset="-128"/>
              <a:cs typeface="Arial Unicode MS" pitchFamily="34" charset="-128"/>
            </a:endParaRPr>
          </a:p>
          <a:p>
            <a:pPr algn="ctr" eaLnBrk="1" hangingPunct="1">
              <a:buFont typeface="Wingdings" pitchFamily="2" charset="2"/>
              <a:buNone/>
            </a:pPr>
            <a:r>
              <a:rPr lang="en-GB" dirty="0">
                <a:ea typeface="Arial Unicode MS" pitchFamily="34" charset="-128"/>
                <a:cs typeface="Arial Unicode MS" pitchFamily="34" charset="-128"/>
              </a:rPr>
              <a:t>Read and enjoy at home</a:t>
            </a:r>
          </a:p>
          <a:p>
            <a:pPr eaLnBrk="1" hangingPunct="1">
              <a:buFont typeface="Wingdings" pitchFamily="2" charset="2"/>
              <a:buNone/>
            </a:pPr>
            <a:endParaRPr lang="en-GB" sz="2400" dirty="0">
              <a:ea typeface="Arial Unicode MS" pitchFamily="34" charset="-128"/>
              <a:cs typeface="Arial Unicode MS" pitchFamily="34" charset="-128"/>
            </a:endParaRPr>
          </a:p>
          <a:p>
            <a:pPr eaLnBrk="1" hangingPunct="1">
              <a:buFont typeface="Wingdings" pitchFamily="2" charset="2"/>
              <a:buNone/>
            </a:pPr>
            <a:endParaRPr lang="en-GB" sz="2400" i="1" dirty="0">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3994442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500" fill="hold"/>
                                        <p:tgtEl>
                                          <p:spTgt spid="50179">
                                            <p:txEl>
                                              <p:pRg st="1" end="1"/>
                                            </p:txEl>
                                          </p:spTgt>
                                        </p:tgtEl>
                                        <p:attrNameLst>
                                          <p:attrName>style.color</p:attrName>
                                        </p:attrNameLst>
                                      </p:cBhvr>
                                      <p:to>
                                        <a:schemeClr val="hlink"/>
                                      </p:to>
                                    </p:animClr>
                                  </p:childTnLst>
                                </p:cTn>
                              </p:par>
                            </p:childTnLst>
                          </p:cTn>
                        </p:par>
                      </p:childTnLst>
                    </p:cTn>
                  </p:par>
                  <p:par>
                    <p:cTn id="7" fill="hold">
                      <p:stCondLst>
                        <p:cond delay="indefinite"/>
                      </p:stCondLst>
                      <p:childTnLst>
                        <p:par>
                          <p:cTn id="8" fill="hold">
                            <p:stCondLst>
                              <p:cond delay="0"/>
                            </p:stCondLst>
                            <p:childTnLst>
                              <p:par>
                                <p:cTn id="9" presetID="3" presetClass="emph" presetSubtype="2" fill="hold" nodeType="clickEffect">
                                  <p:stCondLst>
                                    <p:cond delay="0"/>
                                  </p:stCondLst>
                                  <p:childTnLst>
                                    <p:animClr clrSpc="rgb" dir="cw">
                                      <p:cBhvr override="childStyle">
                                        <p:cTn id="10" dur="500" fill="hold"/>
                                        <p:tgtEl>
                                          <p:spTgt spid="50179">
                                            <p:txEl>
                                              <p:pRg st="3" end="3"/>
                                            </p:txEl>
                                          </p:spTgt>
                                        </p:tgtEl>
                                        <p:attrNameLst>
                                          <p:attrName>style.color</p:attrName>
                                        </p:attrNameLst>
                                      </p:cBhvr>
                                      <p:to>
                                        <a:schemeClr val="hlink"/>
                                      </p:to>
                                    </p:animClr>
                                  </p:childTnLst>
                                </p:cTn>
                              </p:par>
                            </p:childTnLst>
                          </p:cTn>
                        </p:par>
                      </p:childTnLst>
                    </p:cTn>
                  </p:par>
                  <p:par>
                    <p:cTn id="11" fill="hold">
                      <p:stCondLst>
                        <p:cond delay="indefinite"/>
                      </p:stCondLst>
                      <p:childTnLst>
                        <p:par>
                          <p:cTn id="12" fill="hold">
                            <p:stCondLst>
                              <p:cond delay="0"/>
                            </p:stCondLst>
                            <p:childTnLst>
                              <p:par>
                                <p:cTn id="13" presetID="3" presetClass="emph" presetSubtype="2" fill="hold" nodeType="clickEffect">
                                  <p:stCondLst>
                                    <p:cond delay="0"/>
                                  </p:stCondLst>
                                  <p:childTnLst>
                                    <p:animClr clrSpc="rgb" dir="cw">
                                      <p:cBhvr override="childStyle">
                                        <p:cTn id="14" dur="500" fill="hold"/>
                                        <p:tgtEl>
                                          <p:spTgt spid="50179">
                                            <p:txEl>
                                              <p:pRg st="5" end="5"/>
                                            </p:txEl>
                                          </p:spTgt>
                                        </p:tgtEl>
                                        <p:attrNameLst>
                                          <p:attrName>style.color</p:attrName>
                                        </p:attrNameLst>
                                      </p:cBhvr>
                                      <p:to>
                                        <a:schemeClr val="hlink"/>
                                      </p:to>
                                    </p:animClr>
                                  </p:childTnLst>
                                </p:cTn>
                              </p:par>
                            </p:childTnLst>
                          </p:cTn>
                        </p:par>
                      </p:childTnLst>
                    </p:cTn>
                  </p:par>
                  <p:par>
                    <p:cTn id="15" fill="hold">
                      <p:stCondLst>
                        <p:cond delay="indefinite"/>
                      </p:stCondLst>
                      <p:childTnLst>
                        <p:par>
                          <p:cTn id="16" fill="hold">
                            <p:stCondLst>
                              <p:cond delay="0"/>
                            </p:stCondLst>
                            <p:childTnLst>
                              <p:par>
                                <p:cTn id="17" presetID="3" presetClass="emph" presetSubtype="2" fill="hold" nodeType="clickEffect">
                                  <p:stCondLst>
                                    <p:cond delay="0"/>
                                  </p:stCondLst>
                                  <p:childTnLst>
                                    <p:animClr clrSpc="rgb" dir="cw">
                                      <p:cBhvr override="childStyle">
                                        <p:cTn id="18" dur="500" fill="hold"/>
                                        <p:tgtEl>
                                          <p:spTgt spid="50179">
                                            <p:txEl>
                                              <p:pRg st="7" end="7"/>
                                            </p:txEl>
                                          </p:spTgt>
                                        </p:tgtEl>
                                        <p:attrNameLst>
                                          <p:attrName>style.color</p:attrName>
                                        </p:attrNameLst>
                                      </p:cBhvr>
                                      <p:to>
                                        <a:schemeClr val="hlink"/>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9" y="260649"/>
            <a:ext cx="8712967" cy="864096"/>
          </a:xfrm>
        </p:spPr>
        <p:txBody>
          <a:bodyPr/>
          <a:lstStyle/>
          <a:p>
            <a:r>
              <a:rPr lang="en-US" dirty="0"/>
              <a:t>Which books will children bring home?</a:t>
            </a:r>
          </a:p>
        </p:txBody>
      </p:sp>
      <p:grpSp>
        <p:nvGrpSpPr>
          <p:cNvPr id="16" name="Group 15"/>
          <p:cNvGrpSpPr/>
          <p:nvPr/>
        </p:nvGrpSpPr>
        <p:grpSpPr>
          <a:xfrm>
            <a:off x="4795161" y="2531866"/>
            <a:ext cx="1484521" cy="1722762"/>
            <a:chOff x="6340708" y="2209677"/>
            <a:chExt cx="2227243" cy="2752317"/>
          </a:xfrm>
        </p:grpSpPr>
        <p:pic>
          <p:nvPicPr>
            <p:cNvPr id="17" name="Picture 29" descr="http://jeannewillis.com/Book%20Covers/CottonwoolColin.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289106" y="3711640"/>
              <a:ext cx="1070076" cy="1250354"/>
            </a:xfrm>
            <a:prstGeom prst="rect">
              <a:avLst/>
            </a:prstGeom>
            <a:noFill/>
            <a:ln w="9525">
              <a:noFill/>
              <a:miter lim="800000"/>
              <a:headEnd/>
              <a:tailEnd/>
            </a:ln>
          </p:spPr>
        </p:pic>
        <p:grpSp>
          <p:nvGrpSpPr>
            <p:cNvPr id="18" name="Group 17"/>
            <p:cNvGrpSpPr/>
            <p:nvPr/>
          </p:nvGrpSpPr>
          <p:grpSpPr>
            <a:xfrm>
              <a:off x="6340708" y="2209677"/>
              <a:ext cx="2227243" cy="2147017"/>
              <a:chOff x="6340708" y="2209677"/>
              <a:chExt cx="2227243" cy="2147017"/>
            </a:xfrm>
          </p:grpSpPr>
          <p:pic>
            <p:nvPicPr>
              <p:cNvPr id="19" name="Picture 30" descr="MonkeyandPanda.jp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596976" y="2841502"/>
                <a:ext cx="970975" cy="1277766"/>
              </a:xfrm>
              <a:prstGeom prst="rect">
                <a:avLst/>
              </a:prstGeom>
              <a:noFill/>
              <a:ln w="9525">
                <a:noFill/>
                <a:miter lim="800000"/>
                <a:headEnd/>
                <a:tailEnd/>
              </a:ln>
            </p:spPr>
          </p:pic>
          <p:pic>
            <p:nvPicPr>
              <p:cNvPr id="20" name="Picture 34" descr="TimeofLion.jp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rot="384540">
                <a:off x="6340708" y="2886722"/>
                <a:ext cx="852897" cy="762231"/>
              </a:xfrm>
              <a:prstGeom prst="rect">
                <a:avLst/>
              </a:prstGeom>
              <a:noFill/>
              <a:ln w="9525">
                <a:noFill/>
                <a:miter lim="800000"/>
                <a:headEnd/>
                <a:tailEnd/>
              </a:ln>
            </p:spPr>
          </p:pic>
          <p:pic>
            <p:nvPicPr>
              <p:cNvPr id="21" name="Picture 28" descr="The Worst Princess"/>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071514" y="2209677"/>
                <a:ext cx="906664" cy="1058478"/>
              </a:xfrm>
              <a:prstGeom prst="rect">
                <a:avLst/>
              </a:prstGeom>
              <a:noFill/>
              <a:ln w="9525">
                <a:noFill/>
                <a:miter lim="800000"/>
                <a:headEnd/>
                <a:tailEnd/>
              </a:ln>
            </p:spPr>
          </p:pic>
          <p:pic>
            <p:nvPicPr>
              <p:cNvPr id="22" name="Picture 27" descr="http://img1.fantasticfiction.co.uk/images/h4/h20507.jp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732880" y="3129534"/>
                <a:ext cx="933021" cy="1227160"/>
              </a:xfrm>
              <a:prstGeom prst="rect">
                <a:avLst/>
              </a:prstGeom>
              <a:noFill/>
              <a:ln w="9525">
                <a:noFill/>
                <a:miter lim="800000"/>
                <a:headEnd/>
                <a:tailEnd/>
              </a:ln>
            </p:spPr>
          </p:pic>
        </p:grpSp>
      </p:grpSp>
      <p:sp>
        <p:nvSpPr>
          <p:cNvPr id="31" name="TextBox 30"/>
          <p:cNvSpPr txBox="1"/>
          <p:nvPr/>
        </p:nvSpPr>
        <p:spPr>
          <a:xfrm>
            <a:off x="3897231" y="2766371"/>
            <a:ext cx="527565" cy="1446550"/>
          </a:xfrm>
          <a:prstGeom prst="rect">
            <a:avLst/>
          </a:prstGeom>
          <a:noFill/>
        </p:spPr>
        <p:txBody>
          <a:bodyPr wrap="square" rtlCol="0">
            <a:spAutoFit/>
          </a:bodyPr>
          <a:lstStyle/>
          <a:p>
            <a:r>
              <a:rPr lang="en-US" sz="8800" dirty="0">
                <a:solidFill>
                  <a:srgbClr val="5A5A5A"/>
                </a:solidFill>
              </a:rPr>
              <a:t>+</a:t>
            </a:r>
            <a:endParaRPr lang="en-US" dirty="0">
              <a:solidFill>
                <a:srgbClr val="5A5A5A"/>
              </a:solidFill>
            </a:endParaRPr>
          </a:p>
        </p:txBody>
      </p:sp>
      <p:pic>
        <p:nvPicPr>
          <p:cNvPr id="25" name="Picture 24">
            <a:extLst>
              <a:ext uri="{FF2B5EF4-FFF2-40B4-BE49-F238E27FC236}">
                <a16:creationId xmlns:a16="http://schemas.microsoft.com/office/drawing/2014/main" id="{F2899D2E-4D50-3F45-B1A3-F14ED3381A4B}"/>
              </a:ext>
            </a:extLst>
          </p:cNvPr>
          <p:cNvPicPr>
            <a:picLocks noChangeAspect="1"/>
          </p:cNvPicPr>
          <p:nvPr/>
        </p:nvPicPr>
        <p:blipFill>
          <a:blip r:embed="rId8"/>
          <a:stretch>
            <a:fillRect/>
          </a:stretch>
        </p:blipFill>
        <p:spPr>
          <a:xfrm>
            <a:off x="2655249" y="3014085"/>
            <a:ext cx="1234631" cy="897816"/>
          </a:xfrm>
          <a:prstGeom prst="rect">
            <a:avLst/>
          </a:prstGeom>
          <a:ln>
            <a:solidFill>
              <a:schemeClr val="accent5"/>
            </a:solidFill>
          </a:ln>
        </p:spPr>
      </p:pic>
    </p:spTree>
    <p:extLst>
      <p:ext uri="{BB962C8B-B14F-4D97-AF65-F5344CB8AC3E}">
        <p14:creationId xmlns:p14="http://schemas.microsoft.com/office/powerpoint/2010/main" val="2450231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can I do?</a:t>
            </a:r>
          </a:p>
        </p:txBody>
      </p:sp>
      <p:sp>
        <p:nvSpPr>
          <p:cNvPr id="3" name="Content Placeholder 2"/>
          <p:cNvSpPr>
            <a:spLocks noGrp="1"/>
          </p:cNvSpPr>
          <p:nvPr>
            <p:ph idx="1"/>
          </p:nvPr>
        </p:nvSpPr>
        <p:spPr/>
        <p:txBody>
          <a:bodyPr/>
          <a:lstStyle/>
          <a:p>
            <a:pPr marL="514350" indent="-514350">
              <a:buFont typeface="+mj-lt"/>
              <a:buAutoNum type="arabicPeriod"/>
            </a:pPr>
            <a:r>
              <a:rPr lang="en-US" dirty="0"/>
              <a:t>Use pure sounds, not letter </a:t>
            </a:r>
            <a:r>
              <a:rPr lang="en-US" dirty="0" smtClean="0"/>
              <a:t>names.</a:t>
            </a:r>
          </a:p>
          <a:p>
            <a:pPr marL="514350" indent="-514350">
              <a:buFont typeface="+mj-lt"/>
              <a:buAutoNum type="arabicPeriod"/>
            </a:pPr>
            <a:r>
              <a:rPr lang="en-US" dirty="0" smtClean="0"/>
              <a:t>Encourage your child to practise the letter sound they have learnt at school each day.</a:t>
            </a:r>
            <a:endParaRPr lang="en-US" dirty="0"/>
          </a:p>
          <a:p>
            <a:pPr marL="514350" indent="-514350">
              <a:buFont typeface="+mj-lt"/>
              <a:buAutoNum type="arabicPeriod"/>
            </a:pPr>
            <a:r>
              <a:rPr lang="en-US" dirty="0"/>
              <a:t>Play ‘Fred Games’ with your child. </a:t>
            </a:r>
          </a:p>
          <a:p>
            <a:pPr marL="514350" indent="-514350">
              <a:buFont typeface="+mj-lt"/>
              <a:buAutoNum type="arabicPeriod"/>
            </a:pPr>
            <a:r>
              <a:rPr lang="en-US" dirty="0" smtClean="0"/>
              <a:t>Use </a:t>
            </a:r>
            <a:r>
              <a:rPr lang="en-US" dirty="0"/>
              <a:t>Fred Talk to read and spell </a:t>
            </a:r>
            <a:r>
              <a:rPr lang="en-US" dirty="0" smtClean="0"/>
              <a:t>words.</a:t>
            </a:r>
          </a:p>
          <a:p>
            <a:pPr marL="514350" indent="-514350">
              <a:buFont typeface="+mj-lt"/>
              <a:buAutoNum type="arabicPeriod"/>
            </a:pPr>
            <a:r>
              <a:rPr lang="en-US" dirty="0" smtClean="0"/>
              <a:t>Listen </a:t>
            </a:r>
            <a:r>
              <a:rPr lang="en-US" dirty="0"/>
              <a:t>to your child read their </a:t>
            </a:r>
            <a:r>
              <a:rPr lang="en-US" dirty="0" smtClean="0"/>
              <a:t>Read Write Inc. Storybook </a:t>
            </a:r>
            <a:r>
              <a:rPr lang="en-US" dirty="0"/>
              <a:t>every </a:t>
            </a:r>
            <a:r>
              <a:rPr lang="en-US" dirty="0" smtClean="0"/>
              <a:t>day.</a:t>
            </a:r>
            <a:endParaRPr lang="en-US" dirty="0"/>
          </a:p>
          <a:p>
            <a:pPr marL="514350" indent="-514350">
              <a:buFont typeface="+mj-lt"/>
              <a:buAutoNum type="arabicPeriod"/>
            </a:pPr>
            <a:r>
              <a:rPr lang="en-US" dirty="0"/>
              <a:t>Read stories to your child every </a:t>
            </a:r>
            <a:r>
              <a:rPr lang="en-US" dirty="0" smtClean="0"/>
              <a:t>day.</a:t>
            </a:r>
            <a:endParaRPr lang="en-US" dirty="0"/>
          </a:p>
          <a:p>
            <a:pPr marL="457200" indent="-457200">
              <a:buFont typeface="Arial"/>
              <a:buChar char="•"/>
            </a:pPr>
            <a:endParaRPr lang="en-US" dirty="0"/>
          </a:p>
        </p:txBody>
      </p:sp>
    </p:spTree>
    <p:extLst>
      <p:ext uri="{BB962C8B-B14F-4D97-AF65-F5344CB8AC3E}">
        <p14:creationId xmlns:p14="http://schemas.microsoft.com/office/powerpoint/2010/main" val="756694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Online resources available</a:t>
            </a:r>
          </a:p>
        </p:txBody>
      </p:sp>
      <p:sp>
        <p:nvSpPr>
          <p:cNvPr id="3" name="Content Placeholder 2"/>
          <p:cNvSpPr>
            <a:spLocks noGrp="1"/>
          </p:cNvSpPr>
          <p:nvPr>
            <p:ph idx="1"/>
          </p:nvPr>
        </p:nvSpPr>
        <p:spPr/>
        <p:txBody>
          <a:bodyPr/>
          <a:lstStyle/>
          <a:p>
            <a:r>
              <a:rPr lang="en-US" sz="2800" dirty="0"/>
              <a:t>Ruth Miskin Parents’ Page:</a:t>
            </a:r>
          </a:p>
          <a:p>
            <a:r>
              <a:rPr lang="en-GB" sz="2800" dirty="0">
                <a:hlinkClick r:id="rId3"/>
              </a:rPr>
              <a:t>https://www.ruthmiskin.com/en/find-out-more/parents</a:t>
            </a:r>
            <a:r>
              <a:rPr lang="en-GB" sz="2800" dirty="0" smtClean="0">
                <a:hlinkClick r:id="rId3"/>
              </a:rPr>
              <a:t>/</a:t>
            </a:r>
            <a:endParaRPr lang="en-GB" sz="2800" dirty="0" smtClean="0"/>
          </a:p>
          <a:p>
            <a:endParaRPr lang="en-US" sz="2800" dirty="0"/>
          </a:p>
          <a:p>
            <a:r>
              <a:rPr lang="en-US" sz="2800" dirty="0"/>
              <a:t>Ruth Miskin Facebook:</a:t>
            </a:r>
          </a:p>
          <a:p>
            <a:r>
              <a:rPr lang="en-US" sz="2800" dirty="0">
                <a:hlinkClick r:id="rId4"/>
              </a:rPr>
              <a:t>https://www.facebook.com/miskin.education</a:t>
            </a:r>
            <a:endParaRPr lang="en-US" sz="2800" dirty="0"/>
          </a:p>
          <a:p>
            <a:endParaRPr lang="en-US" sz="2800" dirty="0"/>
          </a:p>
          <a:p>
            <a:r>
              <a:rPr lang="en-GB" sz="2800" dirty="0"/>
              <a:t>For free Read Write Inc. Phonics eBooks, activities and advice, visit Oxford Owl for Home</a:t>
            </a:r>
            <a:r>
              <a:rPr lang="en-GB" sz="2800" dirty="0" smtClean="0"/>
              <a:t>:</a:t>
            </a:r>
            <a:endParaRPr lang="en-US" sz="2800" dirty="0"/>
          </a:p>
          <a:p>
            <a:r>
              <a:rPr lang="en-GB" sz="2800" dirty="0">
                <a:hlinkClick r:id="rId5"/>
              </a:rPr>
              <a:t>https://home.oxfordowl.co.uk/reading/reading-schemes-oxford-levels/read-write-inc-phonics-guide/</a:t>
            </a:r>
            <a:endParaRPr lang="en-US" sz="2800" dirty="0"/>
          </a:p>
          <a:p>
            <a:endParaRPr lang="en-US" dirty="0"/>
          </a:p>
        </p:txBody>
      </p:sp>
    </p:spTree>
    <p:extLst>
      <p:ext uri="{BB962C8B-B14F-4D97-AF65-F5344CB8AC3E}">
        <p14:creationId xmlns:p14="http://schemas.microsoft.com/office/powerpoint/2010/main" val="18725114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94E9270-5448-064E-9750-40A084A21E45}"/>
              </a:ext>
            </a:extLst>
          </p:cNvPr>
          <p:cNvSpPr/>
          <p:nvPr/>
        </p:nvSpPr>
        <p:spPr>
          <a:xfrm>
            <a:off x="400929" y="1213636"/>
            <a:ext cx="8342141" cy="2406813"/>
          </a:xfrm>
          <a:prstGeom prst="rect">
            <a:avLst/>
          </a:prstGeom>
        </p:spPr>
        <p:txBody>
          <a:bodyPr wrap="square">
            <a:spAutoFit/>
          </a:bodyPr>
          <a:lstStyle/>
          <a:p>
            <a:r>
              <a:rPr lang="en-US" sz="3200" dirty="0">
                <a:solidFill>
                  <a:srgbClr val="5A5A5A"/>
                </a:solidFill>
                <a:latin typeface="Arial" charset="0"/>
              </a:rPr>
              <a:t>Reading feeds the imagination, it expands </a:t>
            </a:r>
          </a:p>
          <a:p>
            <a:r>
              <a:rPr lang="en-US" sz="3200" dirty="0">
                <a:solidFill>
                  <a:srgbClr val="5A5A5A"/>
                </a:solidFill>
                <a:latin typeface="Arial" charset="0"/>
              </a:rPr>
              <a:t>horizons and offers new and exciting ways of </a:t>
            </a:r>
          </a:p>
          <a:p>
            <a:r>
              <a:rPr lang="en-US" sz="3200" dirty="0">
                <a:solidFill>
                  <a:srgbClr val="5A5A5A"/>
                </a:solidFill>
                <a:latin typeface="Arial" charset="0"/>
              </a:rPr>
              <a:t>seeing and making sense of our lives and of </a:t>
            </a:r>
          </a:p>
          <a:p>
            <a:r>
              <a:rPr lang="en-US" sz="3200" dirty="0">
                <a:solidFill>
                  <a:srgbClr val="5A5A5A"/>
                </a:solidFill>
                <a:latin typeface="Arial" charset="0"/>
              </a:rPr>
              <a:t>the world around us.</a:t>
            </a:r>
            <a:endParaRPr lang="en-GB" altLang="ja-JP" sz="3200" dirty="0">
              <a:solidFill>
                <a:srgbClr val="5A5A5A"/>
              </a:solidFill>
              <a:latin typeface="Arial" charset="0"/>
              <a:cs typeface="ＭＳ Ｐゴシック" charset="0"/>
            </a:endParaRPr>
          </a:p>
          <a:p>
            <a:pPr algn="r">
              <a:lnSpc>
                <a:spcPct val="80000"/>
              </a:lnSpc>
            </a:pPr>
            <a:r>
              <a:rPr lang="en-US" sz="2800" i="1" dirty="0">
                <a:solidFill>
                  <a:schemeClr val="tx2"/>
                </a:solidFill>
                <a:latin typeface="Arial" charset="0"/>
              </a:rPr>
              <a:t>Michael Morpurg</a:t>
            </a:r>
            <a:r>
              <a:rPr lang="en-US" sz="2800" i="1" dirty="0">
                <a:latin typeface="Arial" charset="0"/>
              </a:rPr>
              <a:t>o</a:t>
            </a:r>
            <a:endParaRPr lang="en-US" sz="2800" dirty="0"/>
          </a:p>
        </p:txBody>
      </p:sp>
    </p:spTree>
    <p:extLst>
      <p:ext uri="{BB962C8B-B14F-4D97-AF65-F5344CB8AC3E}">
        <p14:creationId xmlns:p14="http://schemas.microsoft.com/office/powerpoint/2010/main" val="29584465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Any other questions</a:t>
            </a:r>
          </a:p>
        </p:txBody>
      </p:sp>
      <p:sp>
        <p:nvSpPr>
          <p:cNvPr id="6" name="Rectangle 5">
            <a:extLst>
              <a:ext uri="{FF2B5EF4-FFF2-40B4-BE49-F238E27FC236}">
                <a16:creationId xmlns:a16="http://schemas.microsoft.com/office/drawing/2014/main" id="{FEAA93A9-005C-EC4C-87E0-11AF3DA2EC4F}"/>
              </a:ext>
            </a:extLst>
          </p:cNvPr>
          <p:cNvSpPr/>
          <p:nvPr/>
        </p:nvSpPr>
        <p:spPr>
          <a:xfrm>
            <a:off x="2173829" y="2305615"/>
            <a:ext cx="4174541" cy="2246769"/>
          </a:xfrm>
          <a:prstGeom prst="rect">
            <a:avLst/>
          </a:prstGeom>
          <a:noFill/>
          <a:ln>
            <a:noFill/>
          </a:ln>
        </p:spPr>
        <p:txBody>
          <a:bodyPr wrap="none" lIns="91440" tIns="45720" rIns="91440" bIns="45720">
            <a:spAutoFit/>
          </a:bodyPr>
          <a:lstStyle/>
          <a:p>
            <a:pPr algn="ctr"/>
            <a:r>
              <a:rPr lang="en-US" sz="14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Q&amp;A</a:t>
            </a:r>
            <a:endParaRPr lang="en-US" sz="140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val="2907011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36" y="260649"/>
            <a:ext cx="8640951" cy="864096"/>
          </a:xfrm>
        </p:spPr>
        <p:txBody>
          <a:bodyPr/>
          <a:lstStyle/>
          <a:p>
            <a:r>
              <a:rPr lang="en-US" dirty="0"/>
              <a:t>Reading </a:t>
            </a:r>
            <a:r>
              <a:rPr lang="en-GB" dirty="0"/>
              <a:t>changes everything</a:t>
            </a:r>
            <a:endParaRPr lang="en-US" dirty="0"/>
          </a:p>
        </p:txBody>
      </p:sp>
      <p:sp>
        <p:nvSpPr>
          <p:cNvPr id="5" name="Content Placeholder 4"/>
          <p:cNvSpPr>
            <a:spLocks noGrp="1"/>
          </p:cNvSpPr>
          <p:nvPr>
            <p:ph idx="1"/>
          </p:nvPr>
        </p:nvSpPr>
        <p:spPr>
          <a:prstGeom prst="rect">
            <a:avLst/>
          </a:prstGeom>
        </p:spPr>
        <p:txBody>
          <a:bodyPr>
            <a:normAutofit/>
          </a:bodyPr>
          <a:lstStyle/>
          <a:p>
            <a:pPr marL="0" indent="0">
              <a:buNone/>
            </a:pPr>
            <a:endParaRPr lang="en-US" dirty="0">
              <a:solidFill>
                <a:srgbClr val="5A5A5A"/>
              </a:solidFill>
            </a:endParaRPr>
          </a:p>
          <a:p>
            <a:pPr marL="0" indent="0">
              <a:buNone/>
            </a:pPr>
            <a:r>
              <a:rPr lang="en-US" dirty="0">
                <a:solidFill>
                  <a:srgbClr val="5A5A5A"/>
                </a:solidFill>
              </a:rPr>
              <a:t>Teach a child to read and keep that child reading and we will change everything.</a:t>
            </a:r>
          </a:p>
          <a:p>
            <a:endParaRPr lang="en-US" dirty="0"/>
          </a:p>
          <a:p>
            <a:pPr marL="0" indent="0">
              <a:buNone/>
            </a:pPr>
            <a:r>
              <a:rPr lang="en-US" b="1" dirty="0">
                <a:solidFill>
                  <a:schemeClr val="accent3"/>
                </a:solidFill>
              </a:rPr>
              <a:t>And I mean everything.</a:t>
            </a:r>
          </a:p>
          <a:p>
            <a:endParaRPr lang="en-US" b="1" dirty="0">
              <a:solidFill>
                <a:schemeClr val="accent1"/>
              </a:solidFill>
            </a:endParaRPr>
          </a:p>
          <a:p>
            <a:pPr marL="0" indent="0" algn="r">
              <a:buNone/>
            </a:pPr>
            <a:r>
              <a:rPr lang="en-US" sz="2400" i="1" dirty="0"/>
              <a:t>Jeanette Winterson</a:t>
            </a:r>
            <a:endParaRPr lang="en-US" sz="2400" b="1" i="1" dirty="0">
              <a:solidFill>
                <a:schemeClr val="accent1"/>
              </a:solidFill>
            </a:endParaRPr>
          </a:p>
          <a:p>
            <a:endParaRPr lang="en-US" dirty="0"/>
          </a:p>
        </p:txBody>
      </p:sp>
    </p:spTree>
    <p:extLst>
      <p:ext uri="{BB962C8B-B14F-4D97-AF65-F5344CB8AC3E}">
        <p14:creationId xmlns:p14="http://schemas.microsoft.com/office/powerpoint/2010/main" val="38416525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p:nvPr>
        </p:nvSpPr>
        <p:spPr/>
        <p:txBody>
          <a:bodyPr/>
          <a:lstStyle/>
          <a:p>
            <a:r>
              <a:rPr lang="en-GB" i="1" dirty="0">
                <a:latin typeface="Arial" charset="0"/>
              </a:rPr>
              <a:t>Read Write Inc</a:t>
            </a:r>
            <a:r>
              <a:rPr lang="en-GB" dirty="0">
                <a:latin typeface="Arial" charset="0"/>
              </a:rPr>
              <a:t>. </a:t>
            </a:r>
            <a:r>
              <a:rPr lang="en-GB" dirty="0" smtClean="0">
                <a:latin typeface="Arial" charset="0"/>
              </a:rPr>
              <a:t>Phonics</a:t>
            </a:r>
            <a:endParaRPr lang="en-US" dirty="0">
              <a:latin typeface="Arial" charset="0"/>
            </a:endParaRPr>
          </a:p>
        </p:txBody>
      </p:sp>
      <p:sp>
        <p:nvSpPr>
          <p:cNvPr id="7172" name="Rectangle 3"/>
          <p:cNvSpPr>
            <a:spLocks noGrp="1" noChangeArrowheads="1"/>
          </p:cNvSpPr>
          <p:nvPr>
            <p:ph type="body" idx="1"/>
          </p:nvPr>
        </p:nvSpPr>
        <p:spPr/>
        <p:txBody>
          <a:bodyPr/>
          <a:lstStyle/>
          <a:p>
            <a:pPr marL="457200" indent="-457200">
              <a:buFont typeface="Arial"/>
              <a:buChar char="•"/>
            </a:pPr>
            <a:r>
              <a:rPr lang="en-US" dirty="0">
                <a:latin typeface="Arial Unicode MS" charset="0"/>
              </a:rPr>
              <a:t>Children learning to read in YR– Y2</a:t>
            </a:r>
          </a:p>
          <a:p>
            <a:pPr marL="457200" indent="-457200">
              <a:buFont typeface="Arial"/>
              <a:buChar char="•"/>
            </a:pPr>
            <a:endParaRPr lang="en-US" dirty="0">
              <a:latin typeface="Arial Unicode MS" charset="0"/>
            </a:endParaRPr>
          </a:p>
          <a:p>
            <a:pPr marL="457200" indent="-457200">
              <a:buFont typeface="Arial"/>
              <a:buChar char="•"/>
            </a:pPr>
            <a:r>
              <a:rPr lang="en-US" dirty="0">
                <a:latin typeface="Arial Unicode MS" charset="0"/>
              </a:rPr>
              <a:t>Older children who need to ‘catch up’</a:t>
            </a:r>
          </a:p>
          <a:p>
            <a:endParaRPr lang="en-GB" dirty="0">
              <a:latin typeface="Arial Unicode MS" charset="0"/>
            </a:endParaRPr>
          </a:p>
          <a:p>
            <a:pPr marL="457200" indent="-457200">
              <a:buFont typeface="Arial"/>
              <a:buChar char="•"/>
            </a:pPr>
            <a:r>
              <a:rPr lang="en-GB" dirty="0">
                <a:latin typeface="Arial Unicode MS" charset="0"/>
              </a:rPr>
              <a:t>Taught in groups based on their stage of reading</a:t>
            </a:r>
            <a:endParaRPr lang="en-US" dirty="0">
              <a:latin typeface="Arial Unicode MS" charset="0"/>
            </a:endParaRPr>
          </a:p>
        </p:txBody>
      </p:sp>
    </p:spTree>
    <p:extLst>
      <p:ext uri="{BB962C8B-B14F-4D97-AF65-F5344CB8AC3E}">
        <p14:creationId xmlns:p14="http://schemas.microsoft.com/office/powerpoint/2010/main" val="29665724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7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36" y="260649"/>
            <a:ext cx="8712959" cy="864096"/>
          </a:xfrm>
        </p:spPr>
        <p:txBody>
          <a:bodyPr/>
          <a:lstStyle/>
          <a:p>
            <a:r>
              <a:rPr lang="en-US" dirty="0"/>
              <a:t>Read Write Inc. Phonics daily lessons</a:t>
            </a:r>
          </a:p>
        </p:txBody>
      </p:sp>
      <p:grpSp>
        <p:nvGrpSpPr>
          <p:cNvPr id="34" name="Group 33"/>
          <p:cNvGrpSpPr/>
          <p:nvPr/>
        </p:nvGrpSpPr>
        <p:grpSpPr>
          <a:xfrm>
            <a:off x="2978754" y="2413291"/>
            <a:ext cx="1964910" cy="1008112"/>
            <a:chOff x="4814870" y="1776823"/>
            <a:chExt cx="3618366" cy="1856429"/>
          </a:xfrm>
        </p:grpSpPr>
        <p:pic>
          <p:nvPicPr>
            <p:cNvPr id="30" name="Picture 29" descr="Screen Shot 2016-04-13 at 10.33.1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44208" y="1844824"/>
              <a:ext cx="1989028" cy="936104"/>
            </a:xfrm>
            <a:prstGeom prst="rect">
              <a:avLst/>
            </a:prstGeom>
            <a:ln>
              <a:solidFill>
                <a:schemeClr val="tx1"/>
              </a:solidFill>
            </a:ln>
          </p:spPr>
        </p:pic>
        <p:pic>
          <p:nvPicPr>
            <p:cNvPr id="31" name="Picture 30" descr="Screen Shot 2016-04-13 at 10.33.43.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20546980">
              <a:off x="4814870" y="1776823"/>
              <a:ext cx="2087927" cy="977952"/>
            </a:xfrm>
            <a:prstGeom prst="rect">
              <a:avLst/>
            </a:prstGeom>
            <a:ln>
              <a:solidFill>
                <a:schemeClr val="tx1"/>
              </a:solidFill>
            </a:ln>
          </p:spPr>
        </p:pic>
        <p:pic>
          <p:nvPicPr>
            <p:cNvPr id="32" name="Picture 31" descr="Screen Shot 2016-04-13 at 10.33.58.jp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580112" y="2708920"/>
              <a:ext cx="1956427" cy="924332"/>
            </a:xfrm>
            <a:prstGeom prst="rect">
              <a:avLst/>
            </a:prstGeom>
            <a:ln>
              <a:solidFill>
                <a:schemeClr val="tx1"/>
              </a:solidFill>
            </a:ln>
          </p:spPr>
        </p:pic>
      </p:grpSp>
      <p:grpSp>
        <p:nvGrpSpPr>
          <p:cNvPr id="59" name="Group 58"/>
          <p:cNvGrpSpPr/>
          <p:nvPr/>
        </p:nvGrpSpPr>
        <p:grpSpPr>
          <a:xfrm>
            <a:off x="5583817" y="1736247"/>
            <a:ext cx="3125860" cy="863516"/>
            <a:chOff x="1331639" y="4077050"/>
            <a:chExt cx="3382487" cy="810023"/>
          </a:xfrm>
        </p:grpSpPr>
        <p:grpSp>
          <p:nvGrpSpPr>
            <p:cNvPr id="23" name="Group 22"/>
            <p:cNvGrpSpPr/>
            <p:nvPr/>
          </p:nvGrpSpPr>
          <p:grpSpPr>
            <a:xfrm>
              <a:off x="1331639" y="4077050"/>
              <a:ext cx="2446386" cy="810004"/>
              <a:chOff x="1297076" y="3889727"/>
              <a:chExt cx="1959156" cy="648683"/>
            </a:xfrm>
          </p:grpSpPr>
          <p:pic>
            <p:nvPicPr>
              <p:cNvPr id="14" name="Picture 13" descr="837119 RED Pin It On CVR.pdf"/>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97076" y="3889729"/>
                <a:ext cx="921153" cy="648678"/>
              </a:xfrm>
              <a:prstGeom prst="rect">
                <a:avLst/>
              </a:prstGeom>
              <a:ln>
                <a:solidFill>
                  <a:schemeClr val="tx1"/>
                </a:solidFill>
              </a:ln>
            </p:spPr>
          </p:pic>
          <p:pic>
            <p:nvPicPr>
              <p:cNvPr id="15" name="Picture 14" descr="837132 GREEN My Dog Ned CVR.pdf"/>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527744" y="3889727"/>
                <a:ext cx="921154" cy="648678"/>
              </a:xfrm>
              <a:prstGeom prst="rect">
                <a:avLst/>
              </a:prstGeom>
              <a:ln>
                <a:solidFill>
                  <a:schemeClr val="tx1"/>
                </a:solidFill>
              </a:ln>
            </p:spPr>
          </p:pic>
          <p:pic>
            <p:nvPicPr>
              <p:cNvPr id="16" name="Picture 15" descr="837158 PURPLE Billy the Kid CVR.pdf"/>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816078" y="3889731"/>
                <a:ext cx="921156" cy="648678"/>
              </a:xfrm>
              <a:prstGeom prst="rect">
                <a:avLst/>
              </a:prstGeom>
              <a:ln>
                <a:solidFill>
                  <a:schemeClr val="tx1"/>
                </a:solidFill>
              </a:ln>
            </p:spPr>
          </p:pic>
          <p:pic>
            <p:nvPicPr>
              <p:cNvPr id="17" name="Picture 16" descr="837169 PINK Scruffy Ted CVR.pdf"/>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104411" y="3889731"/>
                <a:ext cx="921156" cy="648679"/>
              </a:xfrm>
              <a:prstGeom prst="rect">
                <a:avLst/>
              </a:prstGeom>
              <a:ln>
                <a:solidFill>
                  <a:schemeClr val="tx1"/>
                </a:solidFill>
              </a:ln>
            </p:spPr>
          </p:pic>
          <p:pic>
            <p:nvPicPr>
              <p:cNvPr id="18" name="Picture 17" descr="837188 ORANGE Playday CVR.pdf"/>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335078" y="3889730"/>
                <a:ext cx="921154" cy="648679"/>
              </a:xfrm>
              <a:prstGeom prst="rect">
                <a:avLst/>
              </a:prstGeom>
              <a:ln>
                <a:solidFill>
                  <a:schemeClr val="tx1"/>
                </a:solidFill>
              </a:ln>
            </p:spPr>
          </p:pic>
        </p:grpSp>
        <p:pic>
          <p:nvPicPr>
            <p:cNvPr id="56" name="Picture 55" descr="Screen Shot 2016-04-13 at 14.02.55.jpg"/>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987824" y="4077072"/>
              <a:ext cx="1146650" cy="810000"/>
            </a:xfrm>
            <a:prstGeom prst="rect">
              <a:avLst/>
            </a:prstGeom>
            <a:ln>
              <a:solidFill>
                <a:schemeClr val="tx1"/>
              </a:solidFill>
            </a:ln>
          </p:spPr>
        </p:pic>
        <p:pic>
          <p:nvPicPr>
            <p:cNvPr id="57" name="Picture 56" descr="837214 BLUE Barker CVR.pdf"/>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3275856" y="4077072"/>
              <a:ext cx="1150238" cy="810000"/>
            </a:xfrm>
            <a:prstGeom prst="rect">
              <a:avLst/>
            </a:prstGeom>
            <a:solidFill>
              <a:schemeClr val="bg1"/>
            </a:solidFill>
            <a:ln>
              <a:solidFill>
                <a:schemeClr val="tx1"/>
              </a:solidFill>
            </a:ln>
          </p:spPr>
        </p:pic>
        <p:pic>
          <p:nvPicPr>
            <p:cNvPr id="58" name="Picture 57" descr="837237 GREY Dangerous dinosaur CVR.pdf"/>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3563888" y="4077073"/>
              <a:ext cx="1150238" cy="810000"/>
            </a:xfrm>
            <a:prstGeom prst="rect">
              <a:avLst/>
            </a:prstGeom>
            <a:ln>
              <a:solidFill>
                <a:schemeClr val="tx1"/>
              </a:solidFill>
            </a:ln>
          </p:spPr>
        </p:pic>
      </p:grpSp>
      <p:pic>
        <p:nvPicPr>
          <p:cNvPr id="8" name="Picture 7" descr="flashcards.png"/>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621571" y="1446761"/>
            <a:ext cx="1683972" cy="1656184"/>
          </a:xfrm>
          <a:prstGeom prst="rect">
            <a:avLst/>
          </a:prstGeom>
        </p:spPr>
      </p:pic>
      <p:grpSp>
        <p:nvGrpSpPr>
          <p:cNvPr id="33" name="Group 32"/>
          <p:cNvGrpSpPr/>
          <p:nvPr/>
        </p:nvGrpSpPr>
        <p:grpSpPr>
          <a:xfrm>
            <a:off x="1586133" y="4437112"/>
            <a:ext cx="4968552" cy="1739614"/>
            <a:chOff x="2123728" y="4077072"/>
            <a:chExt cx="4968552" cy="1739614"/>
          </a:xfrm>
        </p:grpSpPr>
        <p:grpSp>
          <p:nvGrpSpPr>
            <p:cNvPr id="40" name="Group 39"/>
            <p:cNvGrpSpPr/>
            <p:nvPr/>
          </p:nvGrpSpPr>
          <p:grpSpPr>
            <a:xfrm>
              <a:off x="2123728" y="4077072"/>
              <a:ext cx="4968552" cy="1739614"/>
              <a:chOff x="4083072" y="2063856"/>
              <a:chExt cx="3983851" cy="1515444"/>
            </a:xfrm>
          </p:grpSpPr>
          <p:grpSp>
            <p:nvGrpSpPr>
              <p:cNvPr id="42" name="Group 41"/>
              <p:cNvGrpSpPr/>
              <p:nvPr/>
            </p:nvGrpSpPr>
            <p:grpSpPr>
              <a:xfrm>
                <a:off x="4083072" y="2239125"/>
                <a:ext cx="3259221" cy="1340175"/>
                <a:chOff x="5314952" y="2543404"/>
                <a:chExt cx="3259221" cy="1340175"/>
              </a:xfrm>
            </p:grpSpPr>
            <p:pic>
              <p:nvPicPr>
                <p:cNvPr id="44" name="Picture 30" descr="MonkeyandPanda.jpg"/>
                <p:cNvPicPr>
                  <a:picLocks noChangeAspect="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7603198" y="2605814"/>
                  <a:ext cx="970975" cy="1277765"/>
                </a:xfrm>
                <a:prstGeom prst="rect">
                  <a:avLst/>
                </a:prstGeom>
                <a:noFill/>
                <a:ln w="9525">
                  <a:noFill/>
                  <a:miter lim="800000"/>
                  <a:headEnd/>
                  <a:tailEnd/>
                </a:ln>
              </p:spPr>
            </p:pic>
            <p:pic>
              <p:nvPicPr>
                <p:cNvPr id="45" name="Picture 28" descr="The Worst Princess"/>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6970013" y="2793431"/>
                  <a:ext cx="906664" cy="1058478"/>
                </a:xfrm>
                <a:prstGeom prst="rect">
                  <a:avLst/>
                </a:prstGeom>
                <a:noFill/>
                <a:ln w="9525">
                  <a:noFill/>
                  <a:miter lim="800000"/>
                  <a:headEnd/>
                  <a:tailEnd/>
                </a:ln>
              </p:spPr>
            </p:pic>
            <p:pic>
              <p:nvPicPr>
                <p:cNvPr id="46" name="Picture 27" descr="http://img1.fantasticfiction.co.uk/images/h4/h20507.jpg"/>
                <p:cNvPicPr>
                  <a:picLocks noChangeAspect="1" noChangeArrowheads="1"/>
                </p:cNvPicPr>
                <p:nvPr/>
              </p:nvPicPr>
              <p:blipFill>
                <a:blip r:embed="rId17" cstate="screen">
                  <a:extLst>
                    <a:ext uri="{28A0092B-C50C-407E-A947-70E740481C1C}">
                      <a14:useLocalDpi xmlns:a14="http://schemas.microsoft.com/office/drawing/2010/main"/>
                    </a:ext>
                  </a:extLst>
                </a:blip>
                <a:srcRect/>
                <a:stretch>
                  <a:fillRect/>
                </a:stretch>
              </p:blipFill>
              <p:spPr bwMode="auto">
                <a:xfrm rot="21135612">
                  <a:off x="5314952" y="2543404"/>
                  <a:ext cx="933021" cy="1227160"/>
                </a:xfrm>
                <a:prstGeom prst="rect">
                  <a:avLst/>
                </a:prstGeom>
                <a:noFill/>
                <a:ln w="9525">
                  <a:noFill/>
                  <a:miter lim="800000"/>
                  <a:headEnd/>
                  <a:tailEnd/>
                </a:ln>
              </p:spPr>
            </p:pic>
          </p:grpSp>
          <p:pic>
            <p:nvPicPr>
              <p:cNvPr id="43" name="Picture 42"/>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rot="701327">
                <a:off x="7276576" y="2063856"/>
                <a:ext cx="790347" cy="1153840"/>
              </a:xfrm>
              <a:prstGeom prst="rect">
                <a:avLst/>
              </a:prstGeom>
            </p:spPr>
          </p:pic>
        </p:grpSp>
        <p:pic>
          <p:nvPicPr>
            <p:cNvPr id="41" name="Picture 40"/>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rot="1048240">
              <a:off x="3173538" y="4590966"/>
              <a:ext cx="1168939" cy="937099"/>
            </a:xfrm>
            <a:prstGeom prst="rect">
              <a:avLst/>
            </a:prstGeom>
          </p:spPr>
        </p:pic>
      </p:grpSp>
      <p:grpSp>
        <p:nvGrpSpPr>
          <p:cNvPr id="47" name="Group 46"/>
          <p:cNvGrpSpPr/>
          <p:nvPr/>
        </p:nvGrpSpPr>
        <p:grpSpPr>
          <a:xfrm>
            <a:off x="5947864" y="2903643"/>
            <a:ext cx="2443877" cy="948102"/>
            <a:chOff x="1763688" y="5157192"/>
            <a:chExt cx="3816424" cy="1340768"/>
          </a:xfrm>
        </p:grpSpPr>
        <p:pic>
          <p:nvPicPr>
            <p:cNvPr id="48" name="Picture 47" descr="837404_GW_BK1_CVR.pdf"/>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1763688" y="5157192"/>
              <a:ext cx="948115" cy="1340768"/>
            </a:xfrm>
            <a:prstGeom prst="rect">
              <a:avLst/>
            </a:prstGeom>
            <a:ln>
              <a:solidFill>
                <a:schemeClr val="tx1"/>
              </a:solidFill>
            </a:ln>
          </p:spPr>
        </p:pic>
        <p:pic>
          <p:nvPicPr>
            <p:cNvPr id="49" name="Picture 48" descr="837406_GW_BK2_CVR.pdf"/>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2195736" y="5157192"/>
              <a:ext cx="936104" cy="1323783"/>
            </a:xfrm>
            <a:prstGeom prst="rect">
              <a:avLst/>
            </a:prstGeom>
            <a:ln>
              <a:solidFill>
                <a:schemeClr val="tx1"/>
              </a:solidFill>
            </a:ln>
          </p:spPr>
        </p:pic>
        <p:pic>
          <p:nvPicPr>
            <p:cNvPr id="60" name="Picture 59" descr="837408_GW_BK3_CVR.pdf"/>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2699792" y="5157192"/>
              <a:ext cx="936104" cy="1323784"/>
            </a:xfrm>
            <a:prstGeom prst="rect">
              <a:avLst/>
            </a:prstGeom>
            <a:ln>
              <a:solidFill>
                <a:schemeClr val="tx1"/>
              </a:solidFill>
            </a:ln>
          </p:spPr>
        </p:pic>
        <p:pic>
          <p:nvPicPr>
            <p:cNvPr id="61" name="Picture 60" descr="837410_GW_BK4_CVR.pdf"/>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3131840" y="5157192"/>
              <a:ext cx="936104" cy="1323785"/>
            </a:xfrm>
            <a:prstGeom prst="rect">
              <a:avLst/>
            </a:prstGeom>
            <a:ln>
              <a:solidFill>
                <a:schemeClr val="tx1"/>
              </a:solidFill>
            </a:ln>
          </p:spPr>
        </p:pic>
        <p:pic>
          <p:nvPicPr>
            <p:cNvPr id="62" name="Picture 61" descr="837412_GW_BK5_CVR.pdf"/>
            <p:cNvPicPr>
              <a:picLocks noChangeAspect="1"/>
            </p:cNvPicPr>
            <p:nvPr/>
          </p:nvPicPr>
          <p:blipFill>
            <a:blip r:embed="rId24" cstate="screen">
              <a:extLst>
                <a:ext uri="{28A0092B-C50C-407E-A947-70E740481C1C}">
                  <a14:useLocalDpi xmlns:a14="http://schemas.microsoft.com/office/drawing/2010/main"/>
                </a:ext>
              </a:extLst>
            </a:blip>
            <a:stretch>
              <a:fillRect/>
            </a:stretch>
          </p:blipFill>
          <p:spPr>
            <a:xfrm>
              <a:off x="3635896" y="5157192"/>
              <a:ext cx="948114" cy="1340768"/>
            </a:xfrm>
            <a:prstGeom prst="rect">
              <a:avLst/>
            </a:prstGeom>
            <a:ln>
              <a:solidFill>
                <a:schemeClr val="tx1"/>
              </a:solidFill>
            </a:ln>
          </p:spPr>
        </p:pic>
        <p:pic>
          <p:nvPicPr>
            <p:cNvPr id="63" name="Picture 62" descr="837414_GW_BK6_CVR.pdf"/>
            <p:cNvPicPr>
              <a:picLocks noChangeAspect="1"/>
            </p:cNvPicPr>
            <p:nvPr/>
          </p:nvPicPr>
          <p:blipFill>
            <a:blip r:embed="rId25" cstate="screen">
              <a:extLst>
                <a:ext uri="{28A0092B-C50C-407E-A947-70E740481C1C}">
                  <a14:useLocalDpi xmlns:a14="http://schemas.microsoft.com/office/drawing/2010/main"/>
                </a:ext>
              </a:extLst>
            </a:blip>
            <a:stretch>
              <a:fillRect/>
            </a:stretch>
          </p:blipFill>
          <p:spPr>
            <a:xfrm>
              <a:off x="4139952" y="5157192"/>
              <a:ext cx="948114" cy="1340768"/>
            </a:xfrm>
            <a:prstGeom prst="rect">
              <a:avLst/>
            </a:prstGeom>
            <a:ln>
              <a:solidFill>
                <a:schemeClr val="tx1"/>
              </a:solidFill>
            </a:ln>
          </p:spPr>
        </p:pic>
        <p:pic>
          <p:nvPicPr>
            <p:cNvPr id="64" name="Picture 63" descr="837416_GW_BK7_CVR.pdf"/>
            <p:cNvPicPr>
              <a:picLocks noChangeAspect="1"/>
            </p:cNvPicPr>
            <p:nvPr/>
          </p:nvPicPr>
          <p:blipFill>
            <a:blip r:embed="rId26" cstate="screen">
              <a:extLst>
                <a:ext uri="{28A0092B-C50C-407E-A947-70E740481C1C}">
                  <a14:useLocalDpi xmlns:a14="http://schemas.microsoft.com/office/drawing/2010/main"/>
                </a:ext>
              </a:extLst>
            </a:blip>
            <a:stretch>
              <a:fillRect/>
            </a:stretch>
          </p:blipFill>
          <p:spPr>
            <a:xfrm>
              <a:off x="4644008" y="5157192"/>
              <a:ext cx="936104" cy="1323783"/>
            </a:xfrm>
            <a:prstGeom prst="rect">
              <a:avLst/>
            </a:prstGeom>
            <a:ln>
              <a:solidFill>
                <a:schemeClr val="tx1"/>
              </a:solidFill>
            </a:ln>
          </p:spPr>
        </p:pic>
      </p:grpSp>
    </p:spTree>
    <p:extLst>
      <p:ext uri="{BB962C8B-B14F-4D97-AF65-F5344CB8AC3E}">
        <p14:creationId xmlns:p14="http://schemas.microsoft.com/office/powerpoint/2010/main" val="3350201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0649"/>
            <a:ext cx="8820472" cy="864096"/>
          </a:xfrm>
        </p:spPr>
        <p:txBody>
          <a:bodyPr/>
          <a:lstStyle/>
          <a:p>
            <a:r>
              <a:rPr lang="en-US" dirty="0"/>
              <a:t>One-to-one tutoring – ‘keep up, not catch up!’</a:t>
            </a:r>
          </a:p>
        </p:txBody>
      </p:sp>
      <p:pic>
        <p:nvPicPr>
          <p:cNvPr id="8" name="Content Placeholder 7">
            <a:extLst>
              <a:ext uri="{FF2B5EF4-FFF2-40B4-BE49-F238E27FC236}">
                <a16:creationId xmlns:a16="http://schemas.microsoft.com/office/drawing/2014/main" id="{7279E094-2F07-E241-8BC8-4E837AF4CC0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43608" y="1268760"/>
            <a:ext cx="7037677" cy="4680297"/>
          </a:xfrm>
        </p:spPr>
      </p:pic>
    </p:spTree>
    <p:extLst>
      <p:ext uri="{BB962C8B-B14F-4D97-AF65-F5344CB8AC3E}">
        <p14:creationId xmlns:p14="http://schemas.microsoft.com/office/powerpoint/2010/main" val="1462884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Shape 233"/>
          <p:cNvSpPr txBox="1">
            <a:spLocks noGrp="1"/>
          </p:cNvSpPr>
          <p:nvPr>
            <p:ph type="title"/>
          </p:nvPr>
        </p:nvSpPr>
        <p:spPr>
          <a:xfrm>
            <a:off x="323528" y="260648"/>
            <a:ext cx="7478713" cy="864095"/>
          </a:xfrm>
          <a:prstGeom prst="rect">
            <a:avLst/>
          </a:prstGeom>
          <a:noFill/>
          <a:ln>
            <a:noFill/>
          </a:ln>
        </p:spPr>
        <p:txBody>
          <a:bodyPr lIns="91425" tIns="45700" rIns="91425" bIns="45700" anchor="b" anchorCtr="0">
            <a:noAutofit/>
          </a:bodyPr>
          <a:lstStyle/>
          <a:p>
            <a:pPr marL="0" marR="0" lvl="0" indent="0" algn="l" rtl="0">
              <a:lnSpc>
                <a:spcPct val="90000"/>
              </a:lnSpc>
              <a:spcBef>
                <a:spcPts val="0"/>
              </a:spcBef>
              <a:spcAft>
                <a:spcPts val="0"/>
              </a:spcAft>
              <a:buSzPct val="25000"/>
              <a:buNone/>
            </a:pPr>
            <a:r>
              <a:rPr lang="en-US" sz="3000" b="1" i="0" u="none" strike="noStrike" cap="none" dirty="0">
                <a:solidFill>
                  <a:srgbClr val="787878"/>
                </a:solidFill>
                <a:latin typeface="Arial"/>
                <a:ea typeface="Arial"/>
                <a:cs typeface="Arial"/>
                <a:sym typeface="Arial"/>
              </a:rPr>
              <a:t>What is phonics?</a:t>
            </a:r>
          </a:p>
        </p:txBody>
      </p:sp>
      <p:sp>
        <p:nvSpPr>
          <p:cNvPr id="234" name="Shape 234"/>
          <p:cNvSpPr txBox="1">
            <a:spLocks noGrp="1"/>
          </p:cNvSpPr>
          <p:nvPr>
            <p:ph type="body" idx="1"/>
          </p:nvPr>
        </p:nvSpPr>
        <p:spPr>
          <a:xfrm>
            <a:off x="323528" y="1196751"/>
            <a:ext cx="8639174" cy="5040559"/>
          </a:xfrm>
          <a:prstGeom prst="rect">
            <a:avLst/>
          </a:prstGeom>
          <a:noFill/>
          <a:ln>
            <a:noFill/>
          </a:ln>
        </p:spPr>
        <p:txBody>
          <a:bodyPr lIns="91425" tIns="45700" rIns="91425" bIns="45700" anchor="t" anchorCtr="0">
            <a:noAutofit/>
          </a:bodyPr>
          <a:lstStyle/>
          <a:p>
            <a:pPr marL="0" marR="0" lvl="0" indent="0" algn="l" rtl="0">
              <a:lnSpc>
                <a:spcPct val="90000"/>
              </a:lnSpc>
              <a:spcBef>
                <a:spcPts val="640"/>
              </a:spcBef>
              <a:spcAft>
                <a:spcPts val="0"/>
              </a:spcAft>
              <a:buSzPct val="25000"/>
              <a:buNone/>
            </a:pPr>
            <a:r>
              <a:rPr lang="en-US" sz="3200" b="0" i="0" u="none" strike="noStrike" cap="none" dirty="0">
                <a:solidFill>
                  <a:schemeClr val="dk2"/>
                </a:solidFill>
                <a:latin typeface="Arial"/>
                <a:ea typeface="Arial"/>
                <a:cs typeface="Arial"/>
                <a:sym typeface="Arial"/>
              </a:rPr>
              <a:t>Sounds</a:t>
            </a:r>
          </a:p>
          <a:p>
            <a:pPr marL="0" marR="0" lvl="0" indent="0" algn="l" rtl="0">
              <a:lnSpc>
                <a:spcPct val="90000"/>
              </a:lnSpc>
              <a:spcBef>
                <a:spcPts val="640"/>
              </a:spcBef>
              <a:spcAft>
                <a:spcPts val="0"/>
              </a:spcAft>
              <a:buSzPct val="25000"/>
              <a:buNone/>
            </a:pPr>
            <a:endParaRPr sz="3200" b="0" i="0" u="none" strike="noStrike" cap="none" dirty="0">
              <a:solidFill>
                <a:schemeClr val="dk2"/>
              </a:solidFill>
              <a:latin typeface="Arial"/>
              <a:ea typeface="Arial"/>
              <a:cs typeface="Arial"/>
              <a:sym typeface="Arial"/>
            </a:endParaRPr>
          </a:p>
          <a:p>
            <a:pPr marL="0" marR="0" lvl="0" indent="0" algn="l" rtl="0">
              <a:lnSpc>
                <a:spcPct val="90000"/>
              </a:lnSpc>
              <a:spcBef>
                <a:spcPts val="640"/>
              </a:spcBef>
              <a:spcAft>
                <a:spcPts val="0"/>
              </a:spcAft>
              <a:buSzPct val="25000"/>
              <a:buNone/>
            </a:pPr>
            <a:r>
              <a:rPr lang="en-US" sz="3200" i="0" u="none" strike="noStrike" cap="none" dirty="0">
                <a:solidFill>
                  <a:schemeClr val="dk2"/>
                </a:solidFill>
                <a:latin typeface="Arial"/>
                <a:ea typeface="Arial"/>
                <a:cs typeface="Arial"/>
                <a:sym typeface="Arial"/>
              </a:rPr>
              <a:t>Graphemes</a:t>
            </a:r>
          </a:p>
        </p:txBody>
      </p:sp>
    </p:spTree>
    <p:extLst>
      <p:ext uri="{BB962C8B-B14F-4D97-AF65-F5344CB8AC3E}">
        <p14:creationId xmlns:p14="http://schemas.microsoft.com/office/powerpoint/2010/main" val="1205303655"/>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English alphabetic code</a:t>
            </a:r>
          </a:p>
        </p:txBody>
      </p:sp>
      <p:sp>
        <p:nvSpPr>
          <p:cNvPr id="3" name="Content Placeholder 2"/>
          <p:cNvSpPr>
            <a:spLocks noGrp="1"/>
          </p:cNvSpPr>
          <p:nvPr>
            <p:ph idx="1"/>
          </p:nvPr>
        </p:nvSpPr>
        <p:spPr/>
        <p:txBody>
          <a:bodyPr/>
          <a:lstStyle/>
          <a:p>
            <a:pPr marL="457200" indent="-457200">
              <a:buFont typeface="Arial"/>
              <a:buChar char="•"/>
            </a:pPr>
            <a:r>
              <a:rPr lang="en-US" dirty="0"/>
              <a:t>44 sounds</a:t>
            </a:r>
          </a:p>
          <a:p>
            <a:pPr marL="457200" indent="-457200">
              <a:buFont typeface="Arial"/>
              <a:buChar char="•"/>
            </a:pPr>
            <a:r>
              <a:rPr lang="en-US" dirty="0"/>
              <a:t>26 letters</a:t>
            </a:r>
          </a:p>
          <a:p>
            <a:pPr marL="457200" indent="-457200">
              <a:buFont typeface="Arial"/>
              <a:buChar char="•"/>
            </a:pPr>
            <a:r>
              <a:rPr lang="en-US" dirty="0"/>
              <a:t>Over 150+ graphemes (letter combinations)</a:t>
            </a:r>
          </a:p>
          <a:p>
            <a:pPr marL="457200" indent="-457200">
              <a:buFont typeface="Arial"/>
              <a:buChar char="•"/>
            </a:pPr>
            <a:endParaRPr lang="en-US" dirty="0"/>
          </a:p>
          <a:p>
            <a:r>
              <a:rPr lang="en-US" dirty="0"/>
              <a:t>One of the most complex alphabetic codes in the world.</a:t>
            </a:r>
          </a:p>
        </p:txBody>
      </p:sp>
    </p:spTree>
    <p:extLst>
      <p:ext uri="{BB962C8B-B14F-4D97-AF65-F5344CB8AC3E}">
        <p14:creationId xmlns:p14="http://schemas.microsoft.com/office/powerpoint/2010/main" val="413029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7" name="Title 1"/>
          <p:cNvSpPr>
            <a:spLocks noGrp="1"/>
          </p:cNvSpPr>
          <p:nvPr>
            <p:ph type="title"/>
          </p:nvPr>
        </p:nvSpPr>
        <p:spPr/>
        <p:txBody>
          <a:bodyPr/>
          <a:lstStyle/>
          <a:p>
            <a:pPr eaLnBrk="1" fontAlgn="auto" hangingPunct="1">
              <a:spcBef>
                <a:spcPts val="0"/>
              </a:spcBef>
              <a:spcAft>
                <a:spcPts val="0"/>
              </a:spcAft>
              <a:defRPr/>
            </a:pPr>
            <a:r>
              <a:rPr lang="en-GB" dirty="0">
                <a:solidFill>
                  <a:schemeClr val="accent5"/>
                </a:solidFill>
                <a:ea typeface="Arial Unicode MS" pitchFamily="34" charset="-128"/>
                <a:cs typeface="Arial Unicode MS" pitchFamily="34" charset="-128"/>
              </a:rPr>
              <a:t>Speed Sounds Set 1 and Set 2</a:t>
            </a:r>
          </a:p>
        </p:txBody>
      </p:sp>
      <p:sp>
        <p:nvSpPr>
          <p:cNvPr id="71681" name="Rectangle 3"/>
          <p:cNvSpPr>
            <a:spLocks noGrp="1" noChangeArrowheads="1"/>
          </p:cNvSpPr>
          <p:nvPr>
            <p:ph idx="1"/>
          </p:nvPr>
        </p:nvSpPr>
        <p:spPr>
          <a:xfrm>
            <a:off x="422275" y="1600200"/>
            <a:ext cx="8229600" cy="4530725"/>
          </a:xfrm>
        </p:spPr>
        <p:txBody>
          <a:bodyPr/>
          <a:lstStyle/>
          <a:p>
            <a:pPr eaLnBrk="1" hangingPunct="1">
              <a:buFont typeface="Wingdings" pitchFamily="2" charset="2"/>
              <a:buNone/>
            </a:pPr>
            <a:r>
              <a:rPr lang="en-GB" dirty="0">
                <a:latin typeface="Arial Unicode MS"/>
                <a:ea typeface="Arial Unicode MS"/>
                <a:cs typeface="Arial Unicode MS"/>
              </a:rPr>
              <a:t>   </a:t>
            </a:r>
            <a:endParaRPr lang="en-US" dirty="0">
              <a:latin typeface="Arial Unicode MS"/>
              <a:ea typeface="Arial Unicode MS"/>
              <a:cs typeface="Arial Unicode MS"/>
            </a:endParaRPr>
          </a:p>
        </p:txBody>
      </p:sp>
      <p:sp>
        <p:nvSpPr>
          <p:cNvPr id="29702" name="TextBox 6"/>
          <p:cNvSpPr txBox="1">
            <a:spLocks noChangeArrowheads="1"/>
          </p:cNvSpPr>
          <p:nvPr/>
        </p:nvSpPr>
        <p:spPr bwMode="auto">
          <a:xfrm>
            <a:off x="496888" y="1751013"/>
            <a:ext cx="3810000" cy="954107"/>
          </a:xfrm>
          <a:prstGeom prst="rect">
            <a:avLst/>
          </a:prstGeom>
          <a:noFill/>
          <a:ln>
            <a:noFill/>
          </a:ln>
          <a:extLst/>
        </p:spPr>
        <p:txBody>
          <a:bodyPr>
            <a:spAutoFit/>
          </a:bodyPr>
          <a:lstStyle>
            <a:lvl1pPr eaLnBrk="0" hangingPunct="0">
              <a:defRPr sz="2400">
                <a:solidFill>
                  <a:schemeClr val="tx1"/>
                </a:solidFill>
                <a:latin typeface="Garamond" pitchFamily="18" charset="0"/>
                <a:ea typeface="MS PGothic" pitchFamily="34" charset="-128"/>
              </a:defRPr>
            </a:lvl1pPr>
            <a:lvl2pPr marL="742950" indent="-285750" eaLnBrk="0" hangingPunct="0">
              <a:defRPr sz="2400">
                <a:solidFill>
                  <a:schemeClr val="tx1"/>
                </a:solidFill>
                <a:latin typeface="Garamond" pitchFamily="18" charset="0"/>
                <a:ea typeface="MS PGothic" pitchFamily="34" charset="-128"/>
              </a:defRPr>
            </a:lvl2pPr>
            <a:lvl3pPr marL="1143000" indent="-228600" eaLnBrk="0" hangingPunct="0">
              <a:defRPr sz="2400">
                <a:solidFill>
                  <a:schemeClr val="tx1"/>
                </a:solidFill>
                <a:latin typeface="Garamond" pitchFamily="18" charset="0"/>
                <a:ea typeface="MS PGothic" pitchFamily="34" charset="-128"/>
              </a:defRPr>
            </a:lvl3pPr>
            <a:lvl4pPr marL="1600200" indent="-228600" eaLnBrk="0" hangingPunct="0">
              <a:defRPr sz="2400">
                <a:solidFill>
                  <a:schemeClr val="tx1"/>
                </a:solidFill>
                <a:latin typeface="Garamond" pitchFamily="18" charset="0"/>
                <a:ea typeface="MS PGothic" pitchFamily="34" charset="-128"/>
              </a:defRPr>
            </a:lvl4pPr>
            <a:lvl5pPr marL="2057400" indent="-228600" eaLnBrk="0" hangingPunct="0">
              <a:defRPr sz="2400">
                <a:solidFill>
                  <a:schemeClr val="tx1"/>
                </a:solidFill>
                <a:latin typeface="Garamond"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Garamond"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Garamond"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Garamond"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Garamond" pitchFamily="18" charset="0"/>
                <a:ea typeface="MS PGothic" pitchFamily="34" charset="-128"/>
              </a:defRPr>
            </a:lvl9pPr>
          </a:lstStyle>
          <a:p>
            <a:pPr eaLnBrk="1" fontAlgn="auto" hangingPunct="1">
              <a:spcBef>
                <a:spcPts val="0"/>
              </a:spcBef>
              <a:spcAft>
                <a:spcPts val="0"/>
              </a:spcAft>
              <a:defRPr/>
            </a:pPr>
            <a:endParaRPr lang="en-GB" sz="2800" dirty="0">
              <a:solidFill>
                <a:schemeClr val="tx2"/>
              </a:solidFill>
              <a:latin typeface="+mn-lt"/>
              <a:ea typeface="Arial Unicode MS" pitchFamily="34" charset="-128"/>
              <a:cs typeface="Arial Unicode MS" pitchFamily="34" charset="-128"/>
            </a:endParaRPr>
          </a:p>
          <a:p>
            <a:pPr eaLnBrk="1" fontAlgn="auto" hangingPunct="1">
              <a:spcBef>
                <a:spcPts val="0"/>
              </a:spcBef>
              <a:spcAft>
                <a:spcPts val="0"/>
              </a:spcAft>
              <a:defRPr/>
            </a:pPr>
            <a:endParaRPr lang="en-US" sz="2800" dirty="0">
              <a:solidFill>
                <a:schemeClr val="tx2"/>
              </a:solidFill>
              <a:latin typeface="+mn-lt"/>
              <a:ea typeface="Arial Unicode MS" pitchFamily="34" charset="-128"/>
              <a:cs typeface="Arial Unicode MS" pitchFamily="34" charset="-128"/>
            </a:endParaRPr>
          </a:p>
        </p:txBody>
      </p:sp>
      <p:pic>
        <p:nvPicPr>
          <p:cNvPr id="2" name="Picture 1" descr="Simple_Speed_Sounds_Chart.pdf"/>
          <p:cNvPicPr>
            <a:picLocks noChangeAspect="1"/>
          </p:cNvPicPr>
          <p:nvPr/>
        </p:nvPicPr>
        <p:blipFill rotWithShape="1">
          <a:blip r:embed="rId3" cstate="screen">
            <a:extLst>
              <a:ext uri="{28A0092B-C50C-407E-A947-70E740481C1C}">
                <a14:useLocalDpi xmlns:a14="http://schemas.microsoft.com/office/drawing/2010/main"/>
              </a:ext>
            </a:extLst>
          </a:blip>
          <a:srcRect l="-238" t="6871" r="2798" b="44253"/>
          <a:stretch/>
        </p:blipFill>
        <p:spPr>
          <a:xfrm>
            <a:off x="755576" y="1052736"/>
            <a:ext cx="7693517" cy="5461036"/>
          </a:xfrm>
          <a:prstGeom prst="rect">
            <a:avLst/>
          </a:prstGeom>
        </p:spPr>
      </p:pic>
      <p:sp>
        <p:nvSpPr>
          <p:cNvPr id="3" name="Rounded Rectangle 2"/>
          <p:cNvSpPr/>
          <p:nvPr/>
        </p:nvSpPr>
        <p:spPr>
          <a:xfrm>
            <a:off x="1259632" y="1484784"/>
            <a:ext cx="6624736" cy="864096"/>
          </a:xfrm>
          <a:prstGeom prst="roundRect">
            <a:avLst/>
          </a:prstGeom>
          <a:solidFill>
            <a:schemeClr val="accent6">
              <a:lumMod val="75000"/>
              <a:alpha val="3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ounded Rectangle 7"/>
          <p:cNvSpPr/>
          <p:nvPr/>
        </p:nvSpPr>
        <p:spPr>
          <a:xfrm>
            <a:off x="1259632" y="3140968"/>
            <a:ext cx="6624736" cy="864096"/>
          </a:xfrm>
          <a:prstGeom prst="roundRect">
            <a:avLst/>
          </a:prstGeom>
          <a:solidFill>
            <a:schemeClr val="accent6">
              <a:lumMod val="75000"/>
              <a:alpha val="3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ounded Rectangle 8"/>
          <p:cNvSpPr/>
          <p:nvPr/>
        </p:nvSpPr>
        <p:spPr>
          <a:xfrm>
            <a:off x="1259632" y="4725144"/>
            <a:ext cx="2880320" cy="504056"/>
          </a:xfrm>
          <a:prstGeom prst="roundRect">
            <a:avLst/>
          </a:prstGeom>
          <a:solidFill>
            <a:schemeClr val="accent6">
              <a:lumMod val="75000"/>
              <a:alpha val="3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370025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Pure Sounds (ruthmiskin.com)</a:t>
            </a:r>
          </a:p>
        </p:txBody>
      </p:sp>
      <p:pic>
        <p:nvPicPr>
          <p:cNvPr id="4" name="ph.set_1_sounds.mp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23528" y="1278834"/>
            <a:ext cx="8634942" cy="4857155"/>
          </a:xfrm>
          <a:prstGeom prst="rect">
            <a:avLst/>
          </a:prstGeom>
        </p:spPr>
      </p:pic>
    </p:spTree>
    <p:extLst>
      <p:ext uri="{BB962C8B-B14F-4D97-AF65-F5344CB8AC3E}">
        <p14:creationId xmlns:p14="http://schemas.microsoft.com/office/powerpoint/2010/main" val="3354566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2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theme/theme1.xml><?xml version="1.0" encoding="utf-8"?>
<a:theme xmlns:a="http://schemas.openxmlformats.org/drawingml/2006/main" name="NEW Phonics Template">
  <a:themeElements>
    <a:clrScheme name="Custom 4">
      <a:dk1>
        <a:srgbClr val="2D2D2D"/>
      </a:dk1>
      <a:lt1>
        <a:sysClr val="window" lastClr="FFFFFF"/>
      </a:lt1>
      <a:dk2>
        <a:srgbClr val="5A5A5A"/>
      </a:dk2>
      <a:lt2>
        <a:srgbClr val="EEECE1"/>
      </a:lt2>
      <a:accent1>
        <a:srgbClr val="FFC000"/>
      </a:accent1>
      <a:accent2>
        <a:srgbClr val="FFD200"/>
      </a:accent2>
      <a:accent3>
        <a:srgbClr val="CF9C00"/>
      </a:accent3>
      <a:accent4>
        <a:srgbClr val="A0A0A0"/>
      </a:accent4>
      <a:accent5>
        <a:srgbClr val="787878"/>
      </a:accent5>
      <a:accent6>
        <a:srgbClr val="5A5A5A"/>
      </a:accent6>
      <a:hlink>
        <a:srgbClr val="CF9C00"/>
      </a:hlink>
      <a:folHlink>
        <a:srgbClr val="787878"/>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Presentation1.potx</Template>
  <TotalTime>1078</TotalTime>
  <Words>1969</Words>
  <Application>Microsoft Office PowerPoint</Application>
  <PresentationFormat>On-screen Show (4:3)</PresentationFormat>
  <Paragraphs>253</Paragraphs>
  <Slides>19</Slides>
  <Notes>19</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ＭＳ Ｐゴシック</vt:lpstr>
      <vt:lpstr>ＭＳ Ｐゴシック</vt:lpstr>
      <vt:lpstr>Arial</vt:lpstr>
      <vt:lpstr>Arial Unicode MS</vt:lpstr>
      <vt:lpstr>Calibri</vt:lpstr>
      <vt:lpstr>Garamond</vt:lpstr>
      <vt:lpstr>Helvetica</vt:lpstr>
      <vt:lpstr>Times New Roman</vt:lpstr>
      <vt:lpstr>Wingdings</vt:lpstr>
      <vt:lpstr>NEW Phonics Template</vt:lpstr>
      <vt:lpstr> Parents’ Meeting Introduction to Read Write Inc. </vt:lpstr>
      <vt:lpstr>Reading changes everything</vt:lpstr>
      <vt:lpstr>Read Write Inc. Phonics</vt:lpstr>
      <vt:lpstr>Read Write Inc. Phonics daily lessons</vt:lpstr>
      <vt:lpstr>One-to-one tutoring – ‘keep up, not catch up!’</vt:lpstr>
      <vt:lpstr>What is phonics?</vt:lpstr>
      <vt:lpstr>English alphabetic code</vt:lpstr>
      <vt:lpstr>Speed Sounds Set 1 and Set 2</vt:lpstr>
      <vt:lpstr>Pure Sounds (ruthmiskin.com)</vt:lpstr>
      <vt:lpstr>Speed Sounds Set 3</vt:lpstr>
      <vt:lpstr>Sounds + blending = reading </vt:lpstr>
      <vt:lpstr>Fred</vt:lpstr>
      <vt:lpstr>Teach spelling using Fred Fingers</vt:lpstr>
      <vt:lpstr>‘Three with me, four at home’</vt:lpstr>
      <vt:lpstr>Which books will children bring home?</vt:lpstr>
      <vt:lpstr>What can I do?</vt:lpstr>
      <vt:lpstr>Online resources available</vt:lpstr>
      <vt:lpstr>PowerPoint Presentation</vt:lpstr>
      <vt:lpstr>Any other questions</vt:lpstr>
    </vt:vector>
  </TitlesOfParts>
  <Company>Ruth Miskin Literacy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Victoria Steenson</dc:creator>
  <cp:lastModifiedBy>Lauren ORourke</cp:lastModifiedBy>
  <cp:revision>128</cp:revision>
  <cp:lastPrinted>2022-10-03T15:35:12Z</cp:lastPrinted>
  <dcterms:created xsi:type="dcterms:W3CDTF">2015-11-23T14:36:59Z</dcterms:created>
  <dcterms:modified xsi:type="dcterms:W3CDTF">2022-10-03T15:52:52Z</dcterms:modified>
</cp:coreProperties>
</file>