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7" r:id="rId7"/>
    <p:sldId id="260" r:id="rId8"/>
    <p:sldId id="268" r:id="rId9"/>
    <p:sldId id="261" r:id="rId10"/>
    <p:sldId id="269" r:id="rId11"/>
    <p:sldId id="266" r:id="rId12"/>
  </p:sldIdLst>
  <p:sldSz cx="9144000" cy="5143500" type="screen16x9"/>
  <p:notesSz cx="6858000" cy="9144000"/>
  <p:embeddedFontLst>
    <p:embeddedFont>
      <p:font typeface="Open Sans SemiBold" panose="020B0604020202020204" charset="0"/>
      <p:bold r:id="rId14"/>
      <p:boldItalic r:id="rId15"/>
    </p:embeddedFont>
    <p:embeddedFont>
      <p:font typeface="Open Sans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2B8A"/>
    <a:srgbClr val="11B3A8"/>
    <a:srgbClr val="85BE00"/>
    <a:srgbClr val="DD0021"/>
    <a:srgbClr val="EB057C"/>
    <a:srgbClr val="E97501"/>
    <a:srgbClr val="FEB81C"/>
    <a:srgbClr val="F28135"/>
    <a:srgbClr val="C4D73F"/>
    <a:srgbClr val="D2DB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 showGuides="1">
      <p:cViewPr varScale="1">
        <p:scale>
          <a:sx n="112" d="100"/>
          <a:sy n="112" d="100"/>
        </p:scale>
        <p:origin x="77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B26160-D7B9-459A-AC02-0B862C38858D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3A78FAB2-ED6B-41B2-84DE-6B0C61415B11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GB" sz="1800" dirty="0" smtClean="0">
              <a:solidFill>
                <a:schemeClr val="tx1"/>
              </a:solidFill>
            </a:rPr>
            <a:t>Download School Jam for free from the App store or Google Play.</a:t>
          </a:r>
          <a:endParaRPr lang="en-GB" sz="1800" dirty="0">
            <a:solidFill>
              <a:schemeClr val="tx1"/>
            </a:solidFill>
          </a:endParaRPr>
        </a:p>
      </dgm:t>
    </dgm:pt>
    <dgm:pt modelId="{6D119575-9787-4EE0-ADAA-CBE920E84B0E}" type="parTrans" cxnId="{42E58DDD-91B0-4B0B-8B45-E5E7B385374F}">
      <dgm:prSet/>
      <dgm:spPr/>
      <dgm:t>
        <a:bodyPr/>
        <a:lstStyle/>
        <a:p>
          <a:endParaRPr lang="en-GB"/>
        </a:p>
      </dgm:t>
    </dgm:pt>
    <dgm:pt modelId="{D5CFBF1C-E4DB-46D8-AD5E-3316669FDD8E}" type="sibTrans" cxnId="{42E58DDD-91B0-4B0B-8B45-E5E7B385374F}">
      <dgm:prSet/>
      <dgm:spPr/>
      <dgm:t>
        <a:bodyPr/>
        <a:lstStyle/>
        <a:p>
          <a:endParaRPr lang="en-GB"/>
        </a:p>
      </dgm:t>
    </dgm:pt>
    <dgm:pt modelId="{56FE87FD-5607-4FDD-BC5A-96458C86F5DA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GB" sz="1800" dirty="0" smtClean="0">
              <a:solidFill>
                <a:schemeClr val="tx1"/>
              </a:solidFill>
            </a:rPr>
            <a:t>Look out for your child’s code in their book bag.</a:t>
          </a:r>
          <a:endParaRPr lang="en-GB" sz="1800" dirty="0">
            <a:solidFill>
              <a:schemeClr val="tx1"/>
            </a:solidFill>
          </a:endParaRPr>
        </a:p>
      </dgm:t>
    </dgm:pt>
    <dgm:pt modelId="{E505EFEF-8F52-4DC0-BF6A-783DC15C31E8}" type="parTrans" cxnId="{2870C646-6B12-4980-BB78-BA923D6E7CB6}">
      <dgm:prSet/>
      <dgm:spPr/>
      <dgm:t>
        <a:bodyPr/>
        <a:lstStyle/>
        <a:p>
          <a:endParaRPr lang="en-GB"/>
        </a:p>
      </dgm:t>
    </dgm:pt>
    <dgm:pt modelId="{16B42340-AAA7-4910-978E-EF235563F58B}" type="sibTrans" cxnId="{2870C646-6B12-4980-BB78-BA923D6E7CB6}">
      <dgm:prSet/>
      <dgm:spPr/>
      <dgm:t>
        <a:bodyPr/>
        <a:lstStyle/>
        <a:p>
          <a:endParaRPr lang="en-GB"/>
        </a:p>
      </dgm:t>
    </dgm:pt>
    <dgm:pt modelId="{24E0F6F7-7C04-4E89-B974-03E5C852E015}">
      <dgm:prSet phldrT="[Text]" custT="1"/>
      <dgm:spPr>
        <a:solidFill>
          <a:schemeClr val="accent3"/>
        </a:solidFill>
      </dgm:spPr>
      <dgm:t>
        <a:bodyPr/>
        <a:lstStyle/>
        <a:p>
          <a:pPr algn="ctr"/>
          <a:r>
            <a:rPr lang="en-GB" sz="1600" dirty="0" smtClean="0"/>
            <a:t>Fill in your details and your child code on the app – then get ready to do some fun activities!</a:t>
          </a:r>
          <a:endParaRPr lang="en-GB" sz="1600" dirty="0"/>
        </a:p>
      </dgm:t>
    </dgm:pt>
    <dgm:pt modelId="{406A4C13-B799-410D-B1BA-A22E98094655}" type="parTrans" cxnId="{15D71898-3C51-4265-A5E3-9615DB23BE79}">
      <dgm:prSet/>
      <dgm:spPr/>
      <dgm:t>
        <a:bodyPr/>
        <a:lstStyle/>
        <a:p>
          <a:endParaRPr lang="en-GB"/>
        </a:p>
      </dgm:t>
    </dgm:pt>
    <dgm:pt modelId="{705463E2-6F68-4A71-80E2-0762DFF2C53C}" type="sibTrans" cxnId="{15D71898-3C51-4265-A5E3-9615DB23BE79}">
      <dgm:prSet/>
      <dgm:spPr/>
      <dgm:t>
        <a:bodyPr/>
        <a:lstStyle/>
        <a:p>
          <a:endParaRPr lang="en-GB"/>
        </a:p>
      </dgm:t>
    </dgm:pt>
    <dgm:pt modelId="{89A9B26B-F84B-4814-AC17-3FFC8F4E25AF}" type="pres">
      <dgm:prSet presAssocID="{10B26160-D7B9-459A-AC02-0B862C38858D}" presName="Name0" presStyleCnt="0">
        <dgm:presLayoutVars>
          <dgm:dir/>
          <dgm:animLvl val="lvl"/>
          <dgm:resizeHandles val="exact"/>
        </dgm:presLayoutVars>
      </dgm:prSet>
      <dgm:spPr/>
    </dgm:pt>
    <dgm:pt modelId="{301B0872-7EE4-4DB1-BC94-2E80566C5EF2}" type="pres">
      <dgm:prSet presAssocID="{3A78FAB2-ED6B-41B2-84DE-6B0C61415B11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16C4C19-37B4-4B31-9D2B-C888602CFFDC}" type="pres">
      <dgm:prSet presAssocID="{D5CFBF1C-E4DB-46D8-AD5E-3316669FDD8E}" presName="parTxOnlySpace" presStyleCnt="0"/>
      <dgm:spPr/>
    </dgm:pt>
    <dgm:pt modelId="{6F5A6FCA-B7AE-4477-AEE2-AD7D91570722}" type="pres">
      <dgm:prSet presAssocID="{56FE87FD-5607-4FDD-BC5A-96458C86F5D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00BC04B-4019-4B7A-81E6-6F8569300C7D}" type="pres">
      <dgm:prSet presAssocID="{16B42340-AAA7-4910-978E-EF235563F58B}" presName="parTxOnlySpace" presStyleCnt="0"/>
      <dgm:spPr/>
    </dgm:pt>
    <dgm:pt modelId="{DF317433-B640-4164-8DBA-BB61601BCA15}" type="pres">
      <dgm:prSet presAssocID="{24E0F6F7-7C04-4E89-B974-03E5C852E01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935700D-1D9E-4C9F-8F36-77991A82F557}" type="presOf" srcId="{10B26160-D7B9-459A-AC02-0B862C38858D}" destId="{89A9B26B-F84B-4814-AC17-3FFC8F4E25AF}" srcOrd="0" destOrd="0" presId="urn:microsoft.com/office/officeart/2005/8/layout/chevron1"/>
    <dgm:cxn modelId="{42E58DDD-91B0-4B0B-8B45-E5E7B385374F}" srcId="{10B26160-D7B9-459A-AC02-0B862C38858D}" destId="{3A78FAB2-ED6B-41B2-84DE-6B0C61415B11}" srcOrd="0" destOrd="0" parTransId="{6D119575-9787-4EE0-ADAA-CBE920E84B0E}" sibTransId="{D5CFBF1C-E4DB-46D8-AD5E-3316669FDD8E}"/>
    <dgm:cxn modelId="{8FB6E506-DB63-4EB0-A305-232B4FA6ABE8}" type="presOf" srcId="{24E0F6F7-7C04-4E89-B974-03E5C852E015}" destId="{DF317433-B640-4164-8DBA-BB61601BCA15}" srcOrd="0" destOrd="0" presId="urn:microsoft.com/office/officeart/2005/8/layout/chevron1"/>
    <dgm:cxn modelId="{2870C646-6B12-4980-BB78-BA923D6E7CB6}" srcId="{10B26160-D7B9-459A-AC02-0B862C38858D}" destId="{56FE87FD-5607-4FDD-BC5A-96458C86F5DA}" srcOrd="1" destOrd="0" parTransId="{E505EFEF-8F52-4DC0-BF6A-783DC15C31E8}" sibTransId="{16B42340-AAA7-4910-978E-EF235563F58B}"/>
    <dgm:cxn modelId="{B92BF72A-CC41-4BD3-868C-6181EEA1F164}" type="presOf" srcId="{3A78FAB2-ED6B-41B2-84DE-6B0C61415B11}" destId="{301B0872-7EE4-4DB1-BC94-2E80566C5EF2}" srcOrd="0" destOrd="0" presId="urn:microsoft.com/office/officeart/2005/8/layout/chevron1"/>
    <dgm:cxn modelId="{3CDBF4F5-164C-4BE0-B53D-E319B77343C3}" type="presOf" srcId="{56FE87FD-5607-4FDD-BC5A-96458C86F5DA}" destId="{6F5A6FCA-B7AE-4477-AEE2-AD7D91570722}" srcOrd="0" destOrd="0" presId="urn:microsoft.com/office/officeart/2005/8/layout/chevron1"/>
    <dgm:cxn modelId="{15D71898-3C51-4265-A5E3-9615DB23BE79}" srcId="{10B26160-D7B9-459A-AC02-0B862C38858D}" destId="{24E0F6F7-7C04-4E89-B974-03E5C852E015}" srcOrd="2" destOrd="0" parTransId="{406A4C13-B799-410D-B1BA-A22E98094655}" sibTransId="{705463E2-6F68-4A71-80E2-0762DFF2C53C}"/>
    <dgm:cxn modelId="{873FE857-5F59-4658-BC4B-F058BDD4F9A1}" type="presParOf" srcId="{89A9B26B-F84B-4814-AC17-3FFC8F4E25AF}" destId="{301B0872-7EE4-4DB1-BC94-2E80566C5EF2}" srcOrd="0" destOrd="0" presId="urn:microsoft.com/office/officeart/2005/8/layout/chevron1"/>
    <dgm:cxn modelId="{824B0EC2-6A11-4FAD-BF10-09B7C50FDE96}" type="presParOf" srcId="{89A9B26B-F84B-4814-AC17-3FFC8F4E25AF}" destId="{916C4C19-37B4-4B31-9D2B-C888602CFFDC}" srcOrd="1" destOrd="0" presId="urn:microsoft.com/office/officeart/2005/8/layout/chevron1"/>
    <dgm:cxn modelId="{8790C728-DDCC-48D8-AF99-8E47B6B37F7D}" type="presParOf" srcId="{89A9B26B-F84B-4814-AC17-3FFC8F4E25AF}" destId="{6F5A6FCA-B7AE-4477-AEE2-AD7D91570722}" srcOrd="2" destOrd="0" presId="urn:microsoft.com/office/officeart/2005/8/layout/chevron1"/>
    <dgm:cxn modelId="{34FD770F-4EB1-4EED-A8A0-FEBB602C1D68}" type="presParOf" srcId="{89A9B26B-F84B-4814-AC17-3FFC8F4E25AF}" destId="{E00BC04B-4019-4B7A-81E6-6F8569300C7D}" srcOrd="3" destOrd="0" presId="urn:microsoft.com/office/officeart/2005/8/layout/chevron1"/>
    <dgm:cxn modelId="{A7DB34AD-4609-4D40-8B56-C829331E33C3}" type="presParOf" srcId="{89A9B26B-F84B-4814-AC17-3FFC8F4E25AF}" destId="{DF317433-B640-4164-8DBA-BB61601BCA1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1B0872-7EE4-4DB1-BC94-2E80566C5EF2}">
      <dsp:nvSpPr>
        <dsp:cNvPr id="0" name=""/>
        <dsp:cNvSpPr/>
      </dsp:nvSpPr>
      <dsp:spPr>
        <a:xfrm>
          <a:off x="2553" y="2282962"/>
          <a:ext cx="3110810" cy="124432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olidFill>
                <a:schemeClr val="tx1"/>
              </a:solidFill>
            </a:rPr>
            <a:t>Download School Jam for free from the App store or Google Play.</a:t>
          </a:r>
          <a:endParaRPr lang="en-GB" sz="1800" kern="1200" dirty="0">
            <a:solidFill>
              <a:schemeClr val="tx1"/>
            </a:solidFill>
          </a:endParaRPr>
        </a:p>
      </dsp:txBody>
      <dsp:txXfrm>
        <a:off x="624715" y="2282962"/>
        <a:ext cx="1866486" cy="1244324"/>
      </dsp:txXfrm>
    </dsp:sp>
    <dsp:sp modelId="{6F5A6FCA-B7AE-4477-AEE2-AD7D91570722}">
      <dsp:nvSpPr>
        <dsp:cNvPr id="0" name=""/>
        <dsp:cNvSpPr/>
      </dsp:nvSpPr>
      <dsp:spPr>
        <a:xfrm>
          <a:off x="2802282" y="2282962"/>
          <a:ext cx="3110810" cy="124432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olidFill>
                <a:schemeClr val="tx1"/>
              </a:solidFill>
            </a:rPr>
            <a:t>Look out for your child’s code in their book bag.</a:t>
          </a:r>
          <a:endParaRPr lang="en-GB" sz="1800" kern="1200" dirty="0">
            <a:solidFill>
              <a:schemeClr val="tx1"/>
            </a:solidFill>
          </a:endParaRPr>
        </a:p>
      </dsp:txBody>
      <dsp:txXfrm>
        <a:off x="3424444" y="2282962"/>
        <a:ext cx="1866486" cy="1244324"/>
      </dsp:txXfrm>
    </dsp:sp>
    <dsp:sp modelId="{DF317433-B640-4164-8DBA-BB61601BCA15}">
      <dsp:nvSpPr>
        <dsp:cNvPr id="0" name=""/>
        <dsp:cNvSpPr/>
      </dsp:nvSpPr>
      <dsp:spPr>
        <a:xfrm>
          <a:off x="5602011" y="2282962"/>
          <a:ext cx="3110810" cy="1244324"/>
        </a:xfrm>
        <a:prstGeom prst="chevron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Fill in your details and your child code on the app – then get ready to do some fun activities!</a:t>
          </a:r>
          <a:endParaRPr lang="en-GB" sz="1600" kern="1200" dirty="0"/>
        </a:p>
      </dsp:txBody>
      <dsp:txXfrm>
        <a:off x="6224173" y="2282962"/>
        <a:ext cx="1866486" cy="1244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17131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4f8886ac38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g4f8886ac38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4654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4f8886ac38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g4f8886ac38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4886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4f8886ac3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g4f8886ac3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6855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4f8886ac38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4f8886ac38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992973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4f8886ac38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g4f8886ac38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3496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4f8886ac38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g4f8886ac38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2666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4f8886ac38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4f8886ac38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5429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4f8886ac38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4f8886ac38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4943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4f8886ac38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4f8886ac38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2320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4f8886ac38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4f8886ac38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4508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4" name="Google Shape;54;p1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4440764"/>
            <a:ext cx="1507254" cy="697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EA78C0-C7CD-A84A-B8E5-ED87B268D9F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0" y="0"/>
            <a:ext cx="9144000" cy="57150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326" y="1497807"/>
            <a:ext cx="3486150" cy="1800225"/>
          </a:xfrm>
          <a:prstGeom prst="rect">
            <a:avLst/>
          </a:prstGeom>
        </p:spPr>
      </p:pic>
      <p:sp>
        <p:nvSpPr>
          <p:cNvPr id="103" name="Google Shape;103;p25"/>
          <p:cNvSpPr/>
          <p:nvPr/>
        </p:nvSpPr>
        <p:spPr>
          <a:xfrm>
            <a:off x="2" y="-30735"/>
            <a:ext cx="9144000" cy="725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5"/>
          <p:cNvSpPr/>
          <p:nvPr/>
        </p:nvSpPr>
        <p:spPr>
          <a:xfrm rot="10800000" flipH="1">
            <a:off x="0" y="-3"/>
            <a:ext cx="7315200" cy="5143500"/>
          </a:xfrm>
          <a:prstGeom prst="rtTriangle">
            <a:avLst/>
          </a:prstGeom>
          <a:solidFill>
            <a:srgbClr val="D2DB0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5"/>
          <p:cNvSpPr/>
          <p:nvPr/>
        </p:nvSpPr>
        <p:spPr>
          <a:xfrm rot="10800000" flipH="1">
            <a:off x="0" y="-74"/>
            <a:ext cx="3784800" cy="5157900"/>
          </a:xfrm>
          <a:prstGeom prst="rtTriangle">
            <a:avLst/>
          </a:prstGeom>
          <a:solidFill>
            <a:srgbClr val="E0E6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5"/>
          <p:cNvSpPr txBox="1">
            <a:spLocks noGrp="1"/>
          </p:cNvSpPr>
          <p:nvPr>
            <p:ph type="subTitle" idx="1"/>
          </p:nvPr>
        </p:nvSpPr>
        <p:spPr>
          <a:xfrm>
            <a:off x="4014115" y="3111504"/>
            <a:ext cx="4756800" cy="1079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200" dirty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Engaging </a:t>
            </a:r>
            <a:r>
              <a:rPr lang="en" sz="2200" dirty="0" smtClean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with your child’s </a:t>
            </a:r>
            <a:r>
              <a:rPr lang="en" sz="2200" dirty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learning through fun </a:t>
            </a:r>
            <a:r>
              <a:rPr lang="en" sz="2200" dirty="0" smtClean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activities!</a:t>
            </a:r>
            <a:endParaRPr sz="2200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2" name="Google Shape;112;p25"/>
          <p:cNvSpPr/>
          <p:nvPr/>
        </p:nvSpPr>
        <p:spPr>
          <a:xfrm>
            <a:off x="197708" y="4670854"/>
            <a:ext cx="234900" cy="284100"/>
          </a:xfrm>
          <a:prstGeom prst="roundRect">
            <a:avLst>
              <a:gd name="adj" fmla="val 2719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441331"/>
            <a:ext cx="1507254" cy="69704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5"/>
          <p:cNvSpPr/>
          <p:nvPr/>
        </p:nvSpPr>
        <p:spPr>
          <a:xfrm rot="-1636406">
            <a:off x="1036132" y="359662"/>
            <a:ext cx="716223" cy="3311552"/>
          </a:xfrm>
          <a:prstGeom prst="roundRect">
            <a:avLst>
              <a:gd name="adj" fmla="val 46499"/>
            </a:avLst>
          </a:prstGeom>
          <a:solidFill>
            <a:srgbClr val="FFFFFF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782674" y="123560"/>
            <a:ext cx="2542852" cy="47697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95699322"/>
              </p:ext>
            </p:extLst>
          </p:nvPr>
        </p:nvGraphicFramePr>
        <p:xfrm>
          <a:off x="214312" y="-17370"/>
          <a:ext cx="8715375" cy="581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6" name="Google Shape;186;p33"/>
          <p:cNvSpPr txBox="1">
            <a:spLocks noGrp="1"/>
          </p:cNvSpPr>
          <p:nvPr>
            <p:ph type="title"/>
          </p:nvPr>
        </p:nvSpPr>
        <p:spPr>
          <a:xfrm>
            <a:off x="311700" y="71599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 smtClean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H</a:t>
            </a:r>
            <a:r>
              <a:rPr lang="en-GB" dirty="0" smtClean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o</a:t>
            </a:r>
            <a:r>
              <a:rPr lang="en" dirty="0" smtClean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 to get started!</a:t>
            </a:r>
            <a:endParaRPr dirty="0">
              <a:solidFill>
                <a:schemeClr val="accent3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039" y="3693459"/>
            <a:ext cx="1864261" cy="131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7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6"/>
          <p:cNvSpPr txBox="1">
            <a:spLocks noGrp="1"/>
          </p:cNvSpPr>
          <p:nvPr>
            <p:ph type="title"/>
          </p:nvPr>
        </p:nvSpPr>
        <p:spPr>
          <a:xfrm>
            <a:off x="311700" y="757349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What is </a:t>
            </a:r>
            <a:r>
              <a:rPr lang="en" i="1" dirty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School Jam</a:t>
            </a:r>
            <a:r>
              <a:rPr lang="en" dirty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?</a:t>
            </a:r>
            <a:endParaRPr dirty="0">
              <a:solidFill>
                <a:schemeClr val="accent3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19" name="Google Shape;119;p26"/>
          <p:cNvSpPr txBox="1">
            <a:spLocks noGrp="1"/>
          </p:cNvSpPr>
          <p:nvPr>
            <p:ph type="body" idx="1"/>
          </p:nvPr>
        </p:nvSpPr>
        <p:spPr>
          <a:xfrm>
            <a:off x="423929" y="2355712"/>
            <a:ext cx="7666888" cy="2279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It’s an </a:t>
            </a:r>
            <a:r>
              <a:rPr lang="en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app for parents </a:t>
            </a:r>
            <a:r>
              <a:rPr lang="en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through which your child’s teacher sends you </a:t>
            </a:r>
            <a:r>
              <a:rPr lang="en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a weekly </a:t>
            </a:r>
            <a:r>
              <a:rPr lang="en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maths activity </a:t>
            </a:r>
            <a:r>
              <a:rPr lang="en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to </a:t>
            </a:r>
            <a:r>
              <a:rPr lang="en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try </a:t>
            </a:r>
            <a:r>
              <a:rPr lang="en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with </a:t>
            </a:r>
            <a:r>
              <a:rPr lang="en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your child, linked to what they are learning in school. </a:t>
            </a:r>
            <a:endParaRPr dirty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It includes maths </a:t>
            </a:r>
            <a:r>
              <a:rPr lang="en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help videos especially written for </a:t>
            </a:r>
            <a:r>
              <a:rPr lang="en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you, </a:t>
            </a:r>
            <a:br>
              <a:rPr lang="en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so that you can support your child with maths.</a:t>
            </a:r>
            <a:endParaRPr dirty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School Jam is fun </a:t>
            </a:r>
            <a:r>
              <a:rPr lang="en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for </a:t>
            </a:r>
            <a:r>
              <a:rPr lang="en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you and your child to do together</a:t>
            </a:r>
            <a:r>
              <a:rPr lang="en" dirty="0" smtClean="0">
                <a:solidFill>
                  <a:schemeClr val="tx1"/>
                </a:solidFill>
              </a:rPr>
              <a:t>!</a:t>
            </a:r>
            <a:endParaRPr dirty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850" y="3381375"/>
            <a:ext cx="1581150" cy="1762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542" y="1066026"/>
            <a:ext cx="1645253" cy="1289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3716"/>
            <a:ext cx="2475659" cy="1802519"/>
          </a:xfrm>
          <a:prstGeom prst="rect">
            <a:avLst/>
          </a:prstGeom>
        </p:spPr>
      </p:pic>
      <p:sp>
        <p:nvSpPr>
          <p:cNvPr id="127" name="Google Shape;127;p27"/>
          <p:cNvSpPr txBox="1">
            <a:spLocks noGrp="1"/>
          </p:cNvSpPr>
          <p:nvPr>
            <p:ph type="title"/>
          </p:nvPr>
        </p:nvSpPr>
        <p:spPr>
          <a:xfrm>
            <a:off x="313200" y="838195"/>
            <a:ext cx="4936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 smtClean="0">
                <a:solidFill>
                  <a:schemeClr val="accent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You will </a:t>
            </a:r>
            <a:r>
              <a:rPr lang="en" dirty="0">
                <a:solidFill>
                  <a:schemeClr val="accent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receive one activity per </a:t>
            </a:r>
            <a:r>
              <a:rPr lang="en" dirty="0" smtClean="0">
                <a:solidFill>
                  <a:schemeClr val="accent5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week.</a:t>
            </a:r>
            <a:endParaRPr dirty="0">
              <a:solidFill>
                <a:schemeClr val="accent5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5600517" y="829512"/>
            <a:ext cx="2186280" cy="4100931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2119401" y="2206341"/>
            <a:ext cx="2691829" cy="1508635"/>
          </a:xfrm>
          <a:prstGeom prst="wedgeRoundRectCallout">
            <a:avLst>
              <a:gd name="adj1" fmla="val 24968"/>
              <a:gd name="adj2" fmla="val 31173"/>
              <a:gd name="adj3" fmla="val 16667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 smtClean="0">
                <a:solidFill>
                  <a:schemeClr val="tx1"/>
                </a:solidFill>
              </a:rPr>
              <a:t>All of the short, fun activities are designed for you and your child to do together. </a:t>
            </a:r>
            <a:endParaRPr lang="en-GB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04" y="3871775"/>
            <a:ext cx="1622342" cy="1271725"/>
          </a:xfrm>
          <a:prstGeom prst="rect">
            <a:avLst/>
          </a:prstGeom>
        </p:spPr>
      </p:pic>
      <p:sp>
        <p:nvSpPr>
          <p:cNvPr id="139" name="Google Shape;139;p28"/>
          <p:cNvSpPr txBox="1">
            <a:spLocks noGrp="1"/>
          </p:cNvSpPr>
          <p:nvPr>
            <p:ph type="title"/>
          </p:nvPr>
        </p:nvSpPr>
        <p:spPr>
          <a:xfrm>
            <a:off x="311700" y="70188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Activities </a:t>
            </a:r>
            <a:r>
              <a:rPr lang="en" dirty="0" smtClean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are either practical </a:t>
            </a:r>
            <a:r>
              <a:rPr lang="en" dirty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…</a:t>
            </a:r>
            <a:endParaRPr dirty="0">
              <a:solidFill>
                <a:schemeClr val="accent3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3208389" y="1910994"/>
            <a:ext cx="1886968" cy="2404152"/>
          </a:xfrm>
          <a:prstGeom prst="wedgeRoundRectCallout">
            <a:avLst>
              <a:gd name="adj1" fmla="val 32004"/>
              <a:gd name="adj2" fmla="val 39997"/>
              <a:gd name="adj3" fmla="val 16667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 smtClean="0">
                <a:solidFill>
                  <a:schemeClr val="tx1"/>
                </a:solidFill>
              </a:rPr>
              <a:t>Activities might require you to gather simple items from around the home, such as paper or toys.</a:t>
            </a:r>
            <a:endParaRPr lang="en-GB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759935" y="1479479"/>
            <a:ext cx="2085654" cy="2835667"/>
          </a:xfrm>
          <a:prstGeom prst="wedgeRoundRectCallout">
            <a:avLst>
              <a:gd name="adj1" fmla="val -22383"/>
              <a:gd name="adj2" fmla="val 43894"/>
              <a:gd name="adj3" fmla="val 16667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 smtClean="0">
                <a:solidFill>
                  <a:schemeClr val="tx1"/>
                </a:solidFill>
              </a:rPr>
              <a:t>Practical activities have either a fun demo video or clear images to help explain how to do the activity.</a:t>
            </a:r>
            <a:endParaRPr lang="en-GB" sz="1800" dirty="0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 rot="900000">
            <a:off x="5733256" y="864037"/>
            <a:ext cx="2168783" cy="4068111"/>
            <a:chOff x="3515621" y="625294"/>
            <a:chExt cx="2408736" cy="451820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5621" y="625294"/>
              <a:ext cx="2408736" cy="451820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94" b="11895"/>
            <a:stretch/>
          </p:blipFill>
          <p:spPr>
            <a:xfrm>
              <a:off x="3722351" y="1124545"/>
              <a:ext cx="1995275" cy="360156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18814" y="712450"/>
            <a:ext cx="1485802" cy="1171821"/>
          </a:xfrm>
          <a:prstGeom prst="rect">
            <a:avLst/>
          </a:prstGeom>
        </p:spPr>
      </p:pic>
      <p:pic>
        <p:nvPicPr>
          <p:cNvPr id="140" name="Google Shape;140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91787" y="1108532"/>
            <a:ext cx="4031428" cy="32066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ounded Rectangular Callout 1"/>
          <p:cNvSpPr/>
          <p:nvPr/>
        </p:nvSpPr>
        <p:spPr>
          <a:xfrm>
            <a:off x="6817648" y="1695236"/>
            <a:ext cx="1886968" cy="2404152"/>
          </a:xfrm>
          <a:prstGeom prst="wedgeRoundRectCallout">
            <a:avLst>
              <a:gd name="adj1" fmla="val 32004"/>
              <a:gd name="adj2" fmla="val 39997"/>
              <a:gd name="adj3" fmla="val 16667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 smtClean="0">
                <a:solidFill>
                  <a:schemeClr val="tx1"/>
                </a:solidFill>
              </a:rPr>
              <a:t>You can use the School Jam app to tell your child’s teacher when you’ve done the activity.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305550" y="1263721"/>
            <a:ext cx="2085654" cy="2835667"/>
          </a:xfrm>
          <a:prstGeom prst="wedgeRoundRectCallout">
            <a:avLst>
              <a:gd name="adj1" fmla="val -22383"/>
              <a:gd name="adj2" fmla="val 43894"/>
              <a:gd name="adj3" fmla="val 16667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 smtClean="0">
                <a:solidFill>
                  <a:schemeClr val="tx1"/>
                </a:solidFill>
              </a:rPr>
              <a:t>All practical activities have a ‘take </a:t>
            </a:r>
            <a:r>
              <a:rPr lang="en-GB" sz="1800" dirty="0">
                <a:solidFill>
                  <a:schemeClr val="tx1"/>
                </a:solidFill>
              </a:rPr>
              <a:t>i</a:t>
            </a:r>
            <a:r>
              <a:rPr lang="en-GB" sz="1800" dirty="0" smtClean="0">
                <a:solidFill>
                  <a:schemeClr val="tx1"/>
                </a:solidFill>
              </a:rPr>
              <a:t>t further’ element if you want to give your children more of a challenge.</a:t>
            </a:r>
            <a:endParaRPr lang="en-GB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48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9"/>
          <p:cNvSpPr txBox="1">
            <a:spLocks noGrp="1"/>
          </p:cNvSpPr>
          <p:nvPr>
            <p:ph type="title"/>
          </p:nvPr>
        </p:nvSpPr>
        <p:spPr>
          <a:xfrm>
            <a:off x="311700" y="72621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 smtClean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… or digital.</a:t>
            </a:r>
            <a:endParaRPr dirty="0">
              <a:solidFill>
                <a:schemeClr val="accent3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875" y="1470881"/>
            <a:ext cx="5221568" cy="2783712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867562" y="1438018"/>
            <a:ext cx="1766007" cy="2720212"/>
          </a:xfrm>
          <a:prstGeom prst="wedgeRoundRectCallout">
            <a:avLst>
              <a:gd name="adj1" fmla="val 34247"/>
              <a:gd name="adj2" fmla="val 49386"/>
              <a:gd name="adj3" fmla="val 16667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SzPts val="1800"/>
            </a:pPr>
            <a:r>
              <a:rPr lang="en-GB" sz="1800" dirty="0">
                <a:solidFill>
                  <a:schemeClr val="tx1"/>
                </a:solidFill>
                <a:ea typeface="Open Sans"/>
                <a:cs typeface="Open Sans"/>
                <a:sym typeface="Open Sans"/>
              </a:rPr>
              <a:t>In this example, </a:t>
            </a:r>
            <a:r>
              <a:rPr lang="en-GB" sz="1800" dirty="0" smtClean="0">
                <a:solidFill>
                  <a:schemeClr val="tx1"/>
                </a:solidFill>
                <a:ea typeface="Open Sans"/>
                <a:cs typeface="Open Sans"/>
                <a:sym typeface="Open Sans"/>
              </a:rPr>
              <a:t>you work together to </a:t>
            </a:r>
            <a:r>
              <a:rPr lang="en-GB" sz="1800" dirty="0">
                <a:solidFill>
                  <a:schemeClr val="tx1"/>
                </a:solidFill>
                <a:ea typeface="Open Sans"/>
                <a:cs typeface="Open Sans"/>
                <a:sym typeface="Open Sans"/>
              </a:rPr>
              <a:t>match the shapes to the words on the caterpillar.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413" y="4158230"/>
            <a:ext cx="1029651" cy="8889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576" y="3264951"/>
            <a:ext cx="2861507" cy="168455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874601" y="927834"/>
            <a:ext cx="1837926" cy="2783712"/>
          </a:xfrm>
          <a:prstGeom prst="wedgeRoundRectCallout">
            <a:avLst>
              <a:gd name="adj1" fmla="val -38690"/>
              <a:gd name="adj2" fmla="val 38015"/>
              <a:gd name="adj3" fmla="val 16667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 smtClean="0">
                <a:solidFill>
                  <a:schemeClr val="tx1"/>
                </a:solidFill>
              </a:rPr>
              <a:t>You can send a screenshot of your work to the teacher when you’ve completed the activity.</a:t>
            </a:r>
            <a:endParaRPr lang="en-GB" sz="1800" dirty="0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 rot="20700000">
            <a:off x="217426" y="1204138"/>
            <a:ext cx="4185010" cy="2231104"/>
            <a:chOff x="715121" y="1390197"/>
            <a:chExt cx="6160807" cy="328443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121" y="1390197"/>
              <a:ext cx="6160807" cy="328443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80" t="11258" r="6567" b="481"/>
            <a:stretch/>
          </p:blipFill>
          <p:spPr>
            <a:xfrm>
              <a:off x="1411493" y="1659337"/>
              <a:ext cx="4768061" cy="2688544"/>
            </a:xfrm>
            <a:prstGeom prst="rect">
              <a:avLst/>
            </a:prstGeom>
          </p:spPr>
        </p:pic>
      </p:grpSp>
      <p:sp>
        <p:nvSpPr>
          <p:cNvPr id="7" name="Rounded Rectangular Callout 6"/>
          <p:cNvSpPr/>
          <p:nvPr/>
        </p:nvSpPr>
        <p:spPr>
          <a:xfrm>
            <a:off x="6814523" y="1916933"/>
            <a:ext cx="1837926" cy="2783712"/>
          </a:xfrm>
          <a:prstGeom prst="wedgeRoundRectCallout">
            <a:avLst>
              <a:gd name="adj1" fmla="val -38690"/>
              <a:gd name="adj2" fmla="val 38015"/>
              <a:gd name="adj3" fmla="val 16667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 smtClean="0">
                <a:solidFill>
                  <a:schemeClr val="tx1"/>
                </a:solidFill>
              </a:rPr>
              <a:t>Your teacher might use these as a lesson starter, or to prompt a maths discussion in class.</a:t>
            </a:r>
            <a:endParaRPr lang="en-GB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964694" y="1963491"/>
            <a:ext cx="2443890" cy="1801686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0" algn="ctr">
              <a:lnSpc>
                <a:spcPct val="115000"/>
              </a:lnSpc>
              <a:buSzPts val="1800"/>
            </a:pPr>
            <a:r>
              <a:rPr lang="en-GB" sz="1800" dirty="0" smtClean="0">
                <a:solidFill>
                  <a:schemeClr val="tx1"/>
                </a:solidFill>
                <a:ea typeface="Open Sans"/>
                <a:cs typeface="Open Sans"/>
                <a:sym typeface="Open Sans"/>
              </a:rPr>
              <a:t>Collect trophies as you and your child complete the activities. </a:t>
            </a:r>
            <a:endParaRPr lang="en-GB" sz="1800" dirty="0">
              <a:solidFill>
                <a:schemeClr val="tx1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157" name="Google Shape;157;p30"/>
          <p:cNvSpPr txBox="1">
            <a:spLocks noGrp="1"/>
          </p:cNvSpPr>
          <p:nvPr>
            <p:ph type="title"/>
          </p:nvPr>
        </p:nvSpPr>
        <p:spPr>
          <a:xfrm>
            <a:off x="311700" y="70302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 smtClean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Celebrate your achievements</a:t>
            </a:r>
            <a:endParaRPr dirty="0">
              <a:solidFill>
                <a:schemeClr val="accent3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2069263" y="1362608"/>
            <a:ext cx="1916112" cy="3594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91249" y="2481394"/>
            <a:ext cx="1596940" cy="88516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601188" y="1727098"/>
            <a:ext cx="2443890" cy="2620213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0" algn="ctr">
              <a:lnSpc>
                <a:spcPct val="115000"/>
              </a:lnSpc>
              <a:buSzPts val="1800"/>
            </a:pPr>
            <a:r>
              <a:rPr lang="en-GB" sz="1800" dirty="0">
                <a:solidFill>
                  <a:schemeClr val="tx1"/>
                </a:solidFill>
                <a:ea typeface="Open Sans"/>
                <a:cs typeface="Open Sans"/>
                <a:sym typeface="Open Sans"/>
              </a:rPr>
              <a:t>These short videos explain maths methods and </a:t>
            </a:r>
            <a:r>
              <a:rPr lang="en-GB" sz="1800" dirty="0" smtClean="0">
                <a:solidFill>
                  <a:schemeClr val="tx1"/>
                </a:solidFill>
                <a:ea typeface="Open Sans"/>
                <a:cs typeface="Open Sans"/>
                <a:sym typeface="Open Sans"/>
              </a:rPr>
              <a:t>support </a:t>
            </a:r>
            <a:r>
              <a:rPr lang="en-GB" sz="1800" dirty="0">
                <a:solidFill>
                  <a:schemeClr val="tx1"/>
                </a:solidFill>
                <a:ea typeface="Open Sans"/>
                <a:cs typeface="Open Sans"/>
                <a:sym typeface="Open Sans"/>
              </a:rPr>
              <a:t>what your child is learning in </a:t>
            </a:r>
            <a:r>
              <a:rPr lang="en-GB" sz="1800" dirty="0" smtClean="0">
                <a:solidFill>
                  <a:schemeClr val="tx1"/>
                </a:solidFill>
                <a:ea typeface="Open Sans"/>
                <a:cs typeface="Open Sans"/>
                <a:sym typeface="Open Sans"/>
              </a:rPr>
              <a:t>class.</a:t>
            </a:r>
            <a:endParaRPr lang="en-GB" sz="1800" dirty="0">
              <a:solidFill>
                <a:schemeClr val="tx1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157" name="Google Shape;157;p30"/>
          <p:cNvSpPr txBox="1">
            <a:spLocks noGrp="1"/>
          </p:cNvSpPr>
          <p:nvPr>
            <p:ph type="title"/>
          </p:nvPr>
        </p:nvSpPr>
        <p:spPr>
          <a:xfrm>
            <a:off x="311700" y="70302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 smtClean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You </a:t>
            </a:r>
            <a:r>
              <a:rPr lang="en" dirty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can also watch maths help </a:t>
            </a:r>
            <a:r>
              <a:rPr lang="en" dirty="0" smtClean="0">
                <a:solidFill>
                  <a:schemeClr val="accent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videos.</a:t>
            </a:r>
            <a:endParaRPr dirty="0">
              <a:solidFill>
                <a:schemeClr val="accent3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31620" y="1801385"/>
            <a:ext cx="4636200" cy="2471641"/>
            <a:chOff x="568867" y="1436751"/>
            <a:chExt cx="4636200" cy="247164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867" y="1436751"/>
              <a:ext cx="4636200" cy="2471641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7085" y="1663298"/>
              <a:ext cx="3867283" cy="20185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141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chool Jam updated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D2DB0E"/>
      </a:accent1>
      <a:accent2>
        <a:srgbClr val="D4EAE4"/>
      </a:accent2>
      <a:accent3>
        <a:srgbClr val="9E007E"/>
      </a:accent3>
      <a:accent4>
        <a:srgbClr val="003057"/>
      </a:accent4>
      <a:accent5>
        <a:srgbClr val="505759"/>
      </a:accent5>
      <a:accent6>
        <a:srgbClr val="005A70"/>
      </a:accent6>
      <a:hlink>
        <a:srgbClr val="008638"/>
      </a:hlink>
      <a:folHlink>
        <a:srgbClr val="647FA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1207</TotalTime>
  <Words>338</Words>
  <Application>Microsoft Office PowerPoint</Application>
  <PresentationFormat>On-screen Show (16:9)</PresentationFormat>
  <Paragraphs>24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Open Sans SemiBold</vt:lpstr>
      <vt:lpstr>Arial</vt:lpstr>
      <vt:lpstr>Open Sans</vt:lpstr>
      <vt:lpstr>Simple Light</vt:lpstr>
      <vt:lpstr>Simple Light</vt:lpstr>
      <vt:lpstr>PowerPoint Presentation</vt:lpstr>
      <vt:lpstr>What is School Jam?</vt:lpstr>
      <vt:lpstr>You will receive one activity per week.</vt:lpstr>
      <vt:lpstr>Activities are either practical … </vt:lpstr>
      <vt:lpstr>PowerPoint Presentation</vt:lpstr>
      <vt:lpstr>… or digital.</vt:lpstr>
      <vt:lpstr>PowerPoint Presentation</vt:lpstr>
      <vt:lpstr>Celebrate your achievements</vt:lpstr>
      <vt:lpstr>You can also watch maths help videos.</vt:lpstr>
      <vt:lpstr>How to get started!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Hudson, Emma</dc:creator>
  <cp:lastModifiedBy>Adam Frame</cp:lastModifiedBy>
  <cp:revision>45</cp:revision>
  <dcterms:modified xsi:type="dcterms:W3CDTF">2023-03-30T12:25:32Z</dcterms:modified>
</cp:coreProperties>
</file>