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56" r:id="rId2"/>
    <p:sldId id="257" r:id="rId3"/>
    <p:sldId id="266" r:id="rId4"/>
    <p:sldId id="265" r:id="rId5"/>
    <p:sldId id="273" r:id="rId6"/>
    <p:sldId id="264" r:id="rId7"/>
    <p:sldId id="269" r:id="rId8"/>
    <p:sldId id="268" r:id="rId9"/>
    <p:sldId id="259" r:id="rId10"/>
    <p:sldId id="260" r:id="rId11"/>
    <p:sldId id="261" r:id="rId12"/>
    <p:sldId id="267"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Wifa" initials="EW" lastIdx="1" clrIdx="0">
    <p:extLst>
      <p:ext uri="{19B8F6BF-5375-455C-9EA6-DF929625EA0E}">
        <p15:presenceInfo xmlns:p15="http://schemas.microsoft.com/office/powerpoint/2012/main" userId="Esther Wif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0T23:40:35.060" idx="1">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113F1-BD74-4FCB-808A-DB09413C79F0}"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0BB4D-4E5E-4700-A75F-98AB3632EAD0}" type="slidenum">
              <a:rPr lang="en-GB" smtClean="0"/>
              <a:t>‹#›</a:t>
            </a:fld>
            <a:endParaRPr lang="en-GB"/>
          </a:p>
        </p:txBody>
      </p:sp>
    </p:spTree>
    <p:extLst>
      <p:ext uri="{BB962C8B-B14F-4D97-AF65-F5344CB8AC3E}">
        <p14:creationId xmlns:p14="http://schemas.microsoft.com/office/powerpoint/2010/main" val="137703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6B4C8B3-8EC9-4EA9-AD8A-F68CEF7E95CD}" type="slidenum">
              <a:rPr lang="en-GB" altLang="en-US" smtClean="0">
                <a:latin typeface="Times New Roman" panose="02020603050405020304" pitchFamily="18" charset="0"/>
              </a:rPr>
              <a:pPr/>
              <a:t>13</a:t>
            </a:fld>
            <a:endParaRPr lang="en-GB" altLang="en-US" smtClean="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GB" altLang="en-US" smtClean="0"/>
              <a:t>All - </a:t>
            </a:r>
            <a:r>
              <a:rPr lang="en-GB" altLang="en-US" smtClean="0">
                <a:latin typeface="SassoonPrimaryInfant" pitchFamily="2" charset="0"/>
              </a:rPr>
              <a:t>We look forward to getting to know you and your children and working with you to make sure that they achieve as much as they can individually and enjoy their time in Year 2.</a:t>
            </a:r>
          </a:p>
          <a:p>
            <a:pPr eaLnBrk="1" hangingPunct="1"/>
            <a:endParaRPr lang="en-US" altLang="en-US" smtClean="0"/>
          </a:p>
        </p:txBody>
      </p:sp>
    </p:spTree>
    <p:extLst>
      <p:ext uri="{BB962C8B-B14F-4D97-AF65-F5344CB8AC3E}">
        <p14:creationId xmlns:p14="http://schemas.microsoft.com/office/powerpoint/2010/main" val="519177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8F07703C-01B8-4354-A059-79205F9A89A9}"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33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2783FD-7FF6-4201-A85E-26EBBDF173DF}"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7703C-01B8-4354-A059-79205F9A89A9}" type="slidenum">
              <a:rPr lang="en-GB" smtClean="0"/>
              <a:t>‹#›</a:t>
            </a:fld>
            <a:endParaRPr lang="en-GB"/>
          </a:p>
        </p:txBody>
      </p:sp>
    </p:spTree>
    <p:extLst>
      <p:ext uri="{BB962C8B-B14F-4D97-AF65-F5344CB8AC3E}">
        <p14:creationId xmlns:p14="http://schemas.microsoft.com/office/powerpoint/2010/main" val="320873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7703C-01B8-4354-A059-79205F9A89A9}"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1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7703C-01B8-4354-A059-79205F9A89A9}"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67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7703C-01B8-4354-A059-79205F9A89A9}" type="slidenum">
              <a:rPr lang="en-GB" smtClean="0"/>
              <a:t>‹#›</a:t>
            </a:fld>
            <a:endParaRPr lang="en-GB"/>
          </a:p>
        </p:txBody>
      </p:sp>
    </p:spTree>
    <p:extLst>
      <p:ext uri="{BB962C8B-B14F-4D97-AF65-F5344CB8AC3E}">
        <p14:creationId xmlns:p14="http://schemas.microsoft.com/office/powerpoint/2010/main" val="149731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7703C-01B8-4354-A059-79205F9A89A9}"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1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7703C-01B8-4354-A059-79205F9A89A9}"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7703C-01B8-4354-A059-79205F9A89A9}"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67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7703C-01B8-4354-A059-79205F9A89A9}"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244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7703C-01B8-4354-A059-79205F9A89A9}" type="slidenum">
              <a:rPr lang="en-GB" smtClean="0"/>
              <a:t>‹#›</a:t>
            </a:fld>
            <a:endParaRPr lang="en-GB"/>
          </a:p>
        </p:txBody>
      </p:sp>
    </p:spTree>
    <p:extLst>
      <p:ext uri="{BB962C8B-B14F-4D97-AF65-F5344CB8AC3E}">
        <p14:creationId xmlns:p14="http://schemas.microsoft.com/office/powerpoint/2010/main" val="179879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2783FD-7FF6-4201-A85E-26EBBDF173DF}"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7703C-01B8-4354-A059-79205F9A89A9}"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82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2783FD-7FF6-4201-A85E-26EBBDF173DF}"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7703C-01B8-4354-A059-79205F9A89A9}" type="slidenum">
              <a:rPr lang="en-GB" smtClean="0"/>
              <a:t>‹#›</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17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2783FD-7FF6-4201-A85E-26EBBDF173DF}"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07703C-01B8-4354-A059-79205F9A89A9}"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274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2783FD-7FF6-4201-A85E-26EBBDF173DF}"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07703C-01B8-4354-A059-79205F9A89A9}"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7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783FD-7FF6-4201-A85E-26EBBDF173DF}"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07703C-01B8-4354-A059-79205F9A89A9}" type="slidenum">
              <a:rPr lang="en-GB" smtClean="0"/>
              <a:t>‹#›</a:t>
            </a:fld>
            <a:endParaRPr lang="en-GB"/>
          </a:p>
        </p:txBody>
      </p:sp>
    </p:spTree>
    <p:extLst>
      <p:ext uri="{BB962C8B-B14F-4D97-AF65-F5344CB8AC3E}">
        <p14:creationId xmlns:p14="http://schemas.microsoft.com/office/powerpoint/2010/main" val="393553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2783FD-7FF6-4201-A85E-26EBBDF173DF}"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7703C-01B8-4354-A059-79205F9A89A9}"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76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2783FD-7FF6-4201-A85E-26EBBDF173DF}"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7703C-01B8-4354-A059-79205F9A89A9}" type="slidenum">
              <a:rPr lang="en-GB" smtClean="0"/>
              <a:t>‹#›</a:t>
            </a:fld>
            <a:endParaRPr lang="en-GB"/>
          </a:p>
        </p:txBody>
      </p:sp>
    </p:spTree>
    <p:extLst>
      <p:ext uri="{BB962C8B-B14F-4D97-AF65-F5344CB8AC3E}">
        <p14:creationId xmlns:p14="http://schemas.microsoft.com/office/powerpoint/2010/main" val="180620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2783FD-7FF6-4201-A85E-26EBBDF173DF}" type="datetimeFigureOut">
              <a:rPr lang="en-GB" smtClean="0"/>
              <a:t>14/09/2023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07703C-01B8-4354-A059-79205F9A89A9}" type="slidenum">
              <a:rPr lang="en-GB" smtClean="0"/>
              <a:t>‹#›</a:t>
            </a:fld>
            <a:endParaRPr lang="en-GB"/>
          </a:p>
        </p:txBody>
      </p:sp>
    </p:spTree>
    <p:extLst>
      <p:ext uri="{BB962C8B-B14F-4D97-AF65-F5344CB8AC3E}">
        <p14:creationId xmlns:p14="http://schemas.microsoft.com/office/powerpoint/2010/main" val="19968305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Meet The Teacher</a:t>
            </a:r>
            <a:endParaRPr lang="en-GB" dirty="0"/>
          </a:p>
        </p:txBody>
      </p:sp>
      <p:sp>
        <p:nvSpPr>
          <p:cNvPr id="3" name="Subtitle 2"/>
          <p:cNvSpPr>
            <a:spLocks noGrp="1"/>
          </p:cNvSpPr>
          <p:nvPr>
            <p:ph type="subTitle" idx="1"/>
          </p:nvPr>
        </p:nvSpPr>
        <p:spPr/>
        <p:txBody>
          <a:bodyPr/>
          <a:lstStyle/>
          <a:p>
            <a:r>
              <a:rPr lang="en-US" dirty="0" smtClean="0"/>
              <a:t>Year 2 2023-24</a:t>
            </a:r>
            <a:endParaRPr lang="en-GB" dirty="0"/>
          </a:p>
        </p:txBody>
      </p:sp>
    </p:spTree>
    <p:extLst>
      <p:ext uri="{BB962C8B-B14F-4D97-AF65-F5344CB8AC3E}">
        <p14:creationId xmlns:p14="http://schemas.microsoft.com/office/powerpoint/2010/main" val="169859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8290" y="2486659"/>
            <a:ext cx="11255420" cy="4175398"/>
          </a:xfrm>
          <a:prstGeom prst="rect">
            <a:avLst/>
          </a:prstGeom>
        </p:spPr>
      </p:pic>
      <p:pic>
        <p:nvPicPr>
          <p:cNvPr id="5" name="Picture 4"/>
          <p:cNvPicPr>
            <a:picLocks noChangeAspect="1"/>
          </p:cNvPicPr>
          <p:nvPr/>
        </p:nvPicPr>
        <p:blipFill>
          <a:blip r:embed="rId3"/>
          <a:stretch>
            <a:fillRect/>
          </a:stretch>
        </p:blipFill>
        <p:spPr>
          <a:xfrm>
            <a:off x="549432" y="215731"/>
            <a:ext cx="11093135" cy="2423818"/>
          </a:xfrm>
          <a:prstGeom prst="rect">
            <a:avLst/>
          </a:prstGeom>
        </p:spPr>
      </p:pic>
    </p:spTree>
    <p:extLst>
      <p:ext uri="{BB962C8B-B14F-4D97-AF65-F5344CB8AC3E}">
        <p14:creationId xmlns:p14="http://schemas.microsoft.com/office/powerpoint/2010/main" val="189856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latin typeface="+mn-lt"/>
              </a:rPr>
              <a:t>Feedback – a slightly different approach</a:t>
            </a:r>
            <a:endParaRPr lang="en-GB" b="1" dirty="0">
              <a:solidFill>
                <a:srgbClr val="0070C0"/>
              </a:solidFill>
              <a:latin typeface="+mn-lt"/>
            </a:endParaRPr>
          </a:p>
        </p:txBody>
      </p:sp>
      <p:sp>
        <p:nvSpPr>
          <p:cNvPr id="3" name="Content Placeholder 2"/>
          <p:cNvSpPr>
            <a:spLocks noGrp="1"/>
          </p:cNvSpPr>
          <p:nvPr>
            <p:ph idx="1"/>
          </p:nvPr>
        </p:nvSpPr>
        <p:spPr/>
        <p:txBody>
          <a:bodyPr>
            <a:normAutofit lnSpcReduction="10000"/>
          </a:bodyPr>
          <a:lstStyle/>
          <a:p>
            <a:pPr marL="0" indent="0" algn="just">
              <a:buNone/>
            </a:pPr>
            <a:r>
              <a:rPr lang="en-GB" dirty="0" smtClean="0"/>
              <a:t>At </a:t>
            </a:r>
            <a:r>
              <a:rPr lang="en-GB" dirty="0" err="1" smtClean="0"/>
              <a:t>Monkfield</a:t>
            </a:r>
            <a:r>
              <a:rPr lang="en-GB" dirty="0" smtClean="0"/>
              <a:t> Park, we recognise the </a:t>
            </a:r>
            <a:r>
              <a:rPr lang="en-GB" b="1" dirty="0" smtClean="0"/>
              <a:t>importance of feedback </a:t>
            </a:r>
            <a:r>
              <a:rPr lang="en-GB" dirty="0" smtClean="0"/>
              <a:t>as a vital part of the </a:t>
            </a:r>
            <a:r>
              <a:rPr lang="en-GB" b="1" dirty="0" smtClean="0"/>
              <a:t>teaching and learning cycle</a:t>
            </a:r>
            <a:r>
              <a:rPr lang="en-GB" dirty="0" smtClean="0"/>
              <a:t>, and aim to maximise the effectiveness of its use in practise. In every lesson, teachers are giving children </a:t>
            </a:r>
            <a:r>
              <a:rPr lang="en-GB" b="1" dirty="0" smtClean="0"/>
              <a:t>continuous, verbal feedback ‘in the moment’</a:t>
            </a:r>
            <a:r>
              <a:rPr lang="en-GB" dirty="0" smtClean="0"/>
              <a:t> to further their learning. We are mindful of the growing body of research surrounding effective feedback as well as research from cognitive science regarding the fragility of new learning. </a:t>
            </a:r>
          </a:p>
          <a:p>
            <a:pPr marL="0" indent="0" algn="just">
              <a:buNone/>
            </a:pPr>
            <a:r>
              <a:rPr lang="en-GB" dirty="0" smtClean="0"/>
              <a:t>Our aim is to maximise the effectiveness of feedback in our practice. As a result, </a:t>
            </a:r>
            <a:r>
              <a:rPr lang="en-GB" b="1" dirty="0" smtClean="0"/>
              <a:t>books may look a little different</a:t>
            </a:r>
            <a:r>
              <a:rPr lang="en-GB" dirty="0" smtClean="0"/>
              <a:t> when you come to parent consultation evenings later in the term.</a:t>
            </a:r>
            <a:endParaRPr lang="en-GB" dirty="0"/>
          </a:p>
        </p:txBody>
      </p:sp>
    </p:spTree>
    <p:extLst>
      <p:ext uri="{BB962C8B-B14F-4D97-AF65-F5344CB8AC3E}">
        <p14:creationId xmlns:p14="http://schemas.microsoft.com/office/powerpoint/2010/main" val="2556521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6942" y="719636"/>
            <a:ext cx="11075126" cy="6064341"/>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GB" smtClean="0"/>
              <a:t>After each lesson, the teacher will look through the children’s books to evaluate learning based on what went well and what still needs work.</a:t>
            </a:r>
          </a:p>
          <a:p>
            <a:r>
              <a:rPr lang="en-GB" smtClean="0"/>
              <a:t>The teacher sorts the books into 3 piles:</a:t>
            </a:r>
          </a:p>
          <a:p>
            <a:r>
              <a:rPr lang="en-GB" smtClean="0"/>
              <a:t>Children who did not grasp the learning objective or have misconception,</a:t>
            </a:r>
          </a:p>
          <a:p>
            <a:r>
              <a:rPr lang="en-GB" smtClean="0"/>
              <a:t>Those who showed solid understanding,</a:t>
            </a:r>
          </a:p>
          <a:p>
            <a:r>
              <a:rPr lang="en-GB" smtClean="0"/>
              <a:t>Those who did particularly well or exceeded the objective.</a:t>
            </a:r>
          </a:p>
          <a:p>
            <a:r>
              <a:rPr lang="en-GB" smtClean="0"/>
              <a:t>The teacher ticks each piece of work to show it has been checked. </a:t>
            </a:r>
          </a:p>
          <a:p>
            <a:r>
              <a:rPr lang="en-GB" smtClean="0"/>
              <a:t>The following codes will be included in the children’s book to indicate their focus prior to the input for the next lesson:</a:t>
            </a:r>
          </a:p>
          <a:p>
            <a:endParaRPr lang="en-GB" smtClean="0"/>
          </a:p>
          <a:p>
            <a:pPr marL="0" indent="0">
              <a:buFont typeface="Arial"/>
              <a:buNone/>
            </a:pPr>
            <a:r>
              <a:rPr lang="en-GB" smtClean="0"/>
              <a:t>PS	Praise and share</a:t>
            </a:r>
          </a:p>
          <a:p>
            <a:pPr marL="0" indent="0">
              <a:buFont typeface="Arial"/>
              <a:buNone/>
            </a:pPr>
            <a:r>
              <a:rPr lang="en-GB" smtClean="0"/>
              <a:t>T	Teacher support group</a:t>
            </a:r>
          </a:p>
          <a:p>
            <a:pPr marL="0" indent="0">
              <a:buFont typeface="Arial"/>
              <a:buNone/>
            </a:pPr>
            <a:r>
              <a:rPr lang="en-GB" smtClean="0"/>
              <a:t>TA	Teaching assistant group</a:t>
            </a:r>
          </a:p>
          <a:p>
            <a:pPr marL="0" indent="0">
              <a:buFont typeface="Arial"/>
              <a:buNone/>
            </a:pPr>
            <a:r>
              <a:rPr lang="en-GB" smtClean="0"/>
              <a:t>C	Challenge</a:t>
            </a:r>
          </a:p>
          <a:p>
            <a:pPr marL="0" indent="0">
              <a:buFont typeface="Arial"/>
              <a:buNone/>
            </a:pPr>
            <a:r>
              <a:rPr lang="en-GB" smtClean="0"/>
              <a:t>SPAG	Spelling and grammar errors</a:t>
            </a:r>
          </a:p>
          <a:p>
            <a:pPr marL="0" indent="0">
              <a:buFont typeface="Arial"/>
              <a:buNone/>
            </a:pPr>
            <a:r>
              <a:rPr lang="en-GB" smtClean="0"/>
              <a:t>HW	Handwriting and presentation</a:t>
            </a:r>
          </a:p>
          <a:p>
            <a:pPr marL="0" indent="0">
              <a:spcAft>
                <a:spcPts val="0"/>
              </a:spcAft>
              <a:buFont typeface="Arial"/>
              <a:buNone/>
            </a:pPr>
            <a:endParaRPr lang="en-GB" smtClean="0"/>
          </a:p>
          <a:p>
            <a:pPr marL="0" indent="0">
              <a:buFont typeface="Arial"/>
              <a:buNone/>
            </a:pPr>
            <a:r>
              <a:rPr lang="en-GB" smtClean="0"/>
              <a:t>Where the teacher feels any parts of a piece of work should be shared as a good example they will ‘star’ the relevant parts.</a:t>
            </a:r>
          </a:p>
          <a:p>
            <a:endParaRPr lang="en-GB" dirty="0"/>
          </a:p>
        </p:txBody>
      </p:sp>
    </p:spTree>
    <p:extLst>
      <p:ext uri="{BB962C8B-B14F-4D97-AF65-F5344CB8AC3E}">
        <p14:creationId xmlns:p14="http://schemas.microsoft.com/office/powerpoint/2010/main" val="156990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64229" y="1341438"/>
            <a:ext cx="7654834" cy="2273300"/>
          </a:xfrm>
        </p:spPr>
        <p:txBody>
          <a:bodyPr/>
          <a:lstStyle/>
          <a:p>
            <a:pPr>
              <a:defRPr/>
            </a:pPr>
            <a:r>
              <a:rPr lang="en-GB" sz="4400" dirty="0" smtClean="0"/>
              <a:t>Thank you for attending!</a:t>
            </a:r>
            <a:endParaRPr lang="en-GB" sz="4400" dirty="0"/>
          </a:p>
        </p:txBody>
      </p:sp>
      <p:sp>
        <p:nvSpPr>
          <p:cNvPr id="4" name="Subtitle 3"/>
          <p:cNvSpPr>
            <a:spLocks noGrp="1"/>
          </p:cNvSpPr>
          <p:nvPr>
            <p:ph type="subTitle" idx="1"/>
          </p:nvPr>
        </p:nvSpPr>
        <p:spPr>
          <a:xfrm>
            <a:off x="3075396" y="4099515"/>
            <a:ext cx="6032500" cy="1003300"/>
          </a:xfrm>
        </p:spPr>
        <p:txBody>
          <a:bodyPr>
            <a:normAutofit/>
          </a:bodyPr>
          <a:lstStyle/>
          <a:p>
            <a:pPr>
              <a:defRPr/>
            </a:pPr>
            <a:r>
              <a:rPr lang="en-GB" sz="3200" dirty="0" smtClean="0"/>
              <a:t>Are there any questions?</a:t>
            </a:r>
            <a:endParaRPr lang="en-GB" sz="3200" dirty="0"/>
          </a:p>
        </p:txBody>
      </p:sp>
    </p:spTree>
    <p:extLst>
      <p:ext uri="{BB962C8B-B14F-4D97-AF65-F5344CB8AC3E}">
        <p14:creationId xmlns:p14="http://schemas.microsoft.com/office/powerpoint/2010/main" val="22616380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and Teachers</a:t>
            </a:r>
            <a:endParaRPr lang="en-GB" dirty="0"/>
          </a:p>
        </p:txBody>
      </p:sp>
      <p:sp>
        <p:nvSpPr>
          <p:cNvPr id="3" name="Content Placeholder 2"/>
          <p:cNvSpPr>
            <a:spLocks noGrp="1"/>
          </p:cNvSpPr>
          <p:nvPr>
            <p:ph sz="half" idx="1"/>
          </p:nvPr>
        </p:nvSpPr>
        <p:spPr/>
        <p:txBody>
          <a:bodyPr/>
          <a:lstStyle/>
          <a:p>
            <a:pPr marL="0" indent="0" algn="ctr">
              <a:buNone/>
            </a:pPr>
            <a:r>
              <a:rPr lang="en-US" b="1" dirty="0" smtClean="0"/>
              <a:t>Indigo</a:t>
            </a:r>
          </a:p>
          <a:p>
            <a:pPr marL="0" indent="0" algn="ctr">
              <a:buNone/>
            </a:pPr>
            <a:r>
              <a:rPr lang="en-US" dirty="0" err="1" smtClean="0"/>
              <a:t>Mrs</a:t>
            </a:r>
            <a:r>
              <a:rPr lang="en-US" dirty="0" smtClean="0"/>
              <a:t> Lennon</a:t>
            </a:r>
          </a:p>
          <a:p>
            <a:pPr marL="0" indent="0" algn="ctr">
              <a:buNone/>
            </a:pPr>
            <a:endParaRPr lang="en-US" dirty="0" smtClean="0"/>
          </a:p>
          <a:p>
            <a:pPr marL="0" indent="0" algn="ctr">
              <a:buNone/>
            </a:pPr>
            <a:r>
              <a:rPr lang="en-US" dirty="0"/>
              <a:t>s</a:t>
            </a:r>
            <a:r>
              <a:rPr lang="en-US" dirty="0" smtClean="0"/>
              <a:t>upported by </a:t>
            </a:r>
            <a:r>
              <a:rPr lang="en-US" dirty="0" err="1" smtClean="0"/>
              <a:t>Mrs</a:t>
            </a:r>
            <a:r>
              <a:rPr lang="en-US" dirty="0" smtClean="0"/>
              <a:t> Morgan </a:t>
            </a:r>
          </a:p>
          <a:p>
            <a:pPr marL="0" indent="0" algn="ctr">
              <a:buNone/>
            </a:pPr>
            <a:r>
              <a:rPr lang="en-US" dirty="0"/>
              <a:t>a</a:t>
            </a:r>
            <a:r>
              <a:rPr lang="en-US" dirty="0" smtClean="0"/>
              <a:t>nd</a:t>
            </a:r>
          </a:p>
          <a:p>
            <a:pPr marL="0" indent="0" algn="ctr">
              <a:buNone/>
            </a:pPr>
            <a:r>
              <a:rPr lang="en-US" dirty="0" err="1" smtClean="0"/>
              <a:t>Mrs</a:t>
            </a:r>
            <a:r>
              <a:rPr lang="en-US" dirty="0" smtClean="0"/>
              <a:t> Patrick</a:t>
            </a:r>
            <a:endParaRPr lang="en-US" dirty="0"/>
          </a:p>
        </p:txBody>
      </p:sp>
      <p:sp>
        <p:nvSpPr>
          <p:cNvPr id="4" name="Content Placeholder 3"/>
          <p:cNvSpPr>
            <a:spLocks noGrp="1"/>
          </p:cNvSpPr>
          <p:nvPr>
            <p:ph sz="half" idx="2"/>
          </p:nvPr>
        </p:nvSpPr>
        <p:spPr/>
        <p:txBody>
          <a:bodyPr/>
          <a:lstStyle/>
          <a:p>
            <a:pPr marL="0" indent="0" algn="ctr">
              <a:buNone/>
            </a:pPr>
            <a:r>
              <a:rPr lang="en-US" b="1" dirty="0" smtClean="0"/>
              <a:t>Violet</a:t>
            </a:r>
          </a:p>
          <a:p>
            <a:pPr marL="0" indent="0" algn="ctr">
              <a:buNone/>
            </a:pPr>
            <a:r>
              <a:rPr lang="en-US" dirty="0" err="1" smtClean="0"/>
              <a:t>Mrs</a:t>
            </a:r>
            <a:r>
              <a:rPr lang="en-US" dirty="0" smtClean="0"/>
              <a:t> </a:t>
            </a:r>
            <a:r>
              <a:rPr lang="en-US" dirty="0" err="1" smtClean="0"/>
              <a:t>Wifa</a:t>
            </a:r>
            <a:endParaRPr lang="en-US" dirty="0" smtClean="0"/>
          </a:p>
          <a:p>
            <a:pPr marL="0" indent="0" algn="ctr">
              <a:buNone/>
            </a:pPr>
            <a:endParaRPr lang="en-US" dirty="0"/>
          </a:p>
          <a:p>
            <a:pPr marL="0" indent="0" algn="ctr">
              <a:buNone/>
            </a:pPr>
            <a:r>
              <a:rPr lang="en-US" dirty="0"/>
              <a:t>s</a:t>
            </a:r>
            <a:r>
              <a:rPr lang="en-US" dirty="0" smtClean="0"/>
              <a:t>upported by Miss </a:t>
            </a:r>
            <a:r>
              <a:rPr lang="en-US" dirty="0" err="1" smtClean="0"/>
              <a:t>Fernandes</a:t>
            </a:r>
            <a:r>
              <a:rPr lang="en-US" dirty="0" smtClean="0"/>
              <a:t> </a:t>
            </a:r>
          </a:p>
          <a:p>
            <a:pPr marL="0" indent="0" algn="ctr">
              <a:buNone/>
            </a:pPr>
            <a:r>
              <a:rPr lang="en-US" dirty="0" smtClean="0"/>
              <a:t>and</a:t>
            </a:r>
          </a:p>
          <a:p>
            <a:pPr marL="0" indent="0" algn="ctr">
              <a:buNone/>
            </a:pPr>
            <a:r>
              <a:rPr lang="en-US" dirty="0" err="1" smtClean="0"/>
              <a:t>Mrs</a:t>
            </a:r>
            <a:r>
              <a:rPr lang="en-US" dirty="0" smtClean="0"/>
              <a:t> Patrick</a:t>
            </a:r>
          </a:p>
        </p:txBody>
      </p:sp>
      <p:cxnSp>
        <p:nvCxnSpPr>
          <p:cNvPr id="6" name="Straight Connector 5"/>
          <p:cNvCxnSpPr/>
          <p:nvPr/>
        </p:nvCxnSpPr>
        <p:spPr>
          <a:xfrm>
            <a:off x="6103838" y="2481942"/>
            <a:ext cx="0" cy="35618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06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16761" t="17190" r="17729" b="8483"/>
          <a:stretch/>
        </p:blipFill>
        <p:spPr>
          <a:xfrm>
            <a:off x="812799" y="103578"/>
            <a:ext cx="10583334" cy="6754422"/>
          </a:xfrm>
          <a:prstGeom prst="rect">
            <a:avLst/>
          </a:prstGeom>
        </p:spPr>
      </p:pic>
      <p:sp>
        <p:nvSpPr>
          <p:cNvPr id="5" name="Rounded Rectangle 4"/>
          <p:cNvSpPr/>
          <p:nvPr/>
        </p:nvSpPr>
        <p:spPr>
          <a:xfrm rot="20963116">
            <a:off x="34604" y="158203"/>
            <a:ext cx="1767840" cy="539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Timetable</a:t>
            </a:r>
            <a:endParaRPr lang="en-GB" sz="2000" dirty="0"/>
          </a:p>
        </p:txBody>
      </p:sp>
    </p:spTree>
    <p:extLst>
      <p:ext uri="{BB962C8B-B14F-4D97-AF65-F5344CB8AC3E}">
        <p14:creationId xmlns:p14="http://schemas.microsoft.com/office/powerpoint/2010/main" val="259510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19069" t="17538" r="20000" b="7255"/>
          <a:stretch/>
        </p:blipFill>
        <p:spPr>
          <a:xfrm>
            <a:off x="1102659" y="0"/>
            <a:ext cx="9877744" cy="6858000"/>
          </a:xfrm>
          <a:prstGeom prst="rect">
            <a:avLst/>
          </a:prstGeom>
        </p:spPr>
      </p:pic>
    </p:spTree>
    <p:extLst>
      <p:ext uri="{BB962C8B-B14F-4D97-AF65-F5344CB8AC3E}">
        <p14:creationId xmlns:p14="http://schemas.microsoft.com/office/powerpoint/2010/main" val="290514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68876233"/>
              </p:ext>
            </p:extLst>
          </p:nvPr>
        </p:nvGraphicFramePr>
        <p:xfrm>
          <a:off x="3990110" y="423315"/>
          <a:ext cx="4231178" cy="6039735"/>
        </p:xfrm>
        <a:graphic>
          <a:graphicData uri="http://schemas.openxmlformats.org/presentationml/2006/ole">
            <mc:AlternateContent xmlns:mc="http://schemas.openxmlformats.org/markup-compatibility/2006">
              <mc:Choice xmlns:v="urn:schemas-microsoft-com:vml" Requires="v">
                <p:oleObj spid="_x0000_s1030" name="Document" r:id="rId3" imgW="6662713" imgH="9508341" progId="Word.Document.12">
                  <p:embed/>
                </p:oleObj>
              </mc:Choice>
              <mc:Fallback>
                <p:oleObj name="Document" r:id="rId3" imgW="6662713" imgH="9508341" progId="Word.Document.12">
                  <p:embed/>
                  <p:pic>
                    <p:nvPicPr>
                      <p:cNvPr id="0" name=""/>
                      <p:cNvPicPr/>
                      <p:nvPr/>
                    </p:nvPicPr>
                    <p:blipFill>
                      <a:blip r:embed="rId4"/>
                      <a:stretch>
                        <a:fillRect/>
                      </a:stretch>
                    </p:blipFill>
                    <p:spPr>
                      <a:xfrm>
                        <a:off x="3990110" y="423315"/>
                        <a:ext cx="4231178" cy="6039735"/>
                      </a:xfrm>
                      <a:prstGeom prst="rect">
                        <a:avLst/>
                      </a:prstGeom>
                    </p:spPr>
                  </p:pic>
                </p:oleObj>
              </mc:Fallback>
            </mc:AlternateContent>
          </a:graphicData>
        </a:graphic>
      </p:graphicFrame>
    </p:spTree>
    <p:extLst>
      <p:ext uri="{BB962C8B-B14F-4D97-AF65-F5344CB8AC3E}">
        <p14:creationId xmlns:p14="http://schemas.microsoft.com/office/powerpoint/2010/main" val="419518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19624" t="18496" r="20785" b="8300"/>
          <a:stretch/>
        </p:blipFill>
        <p:spPr>
          <a:xfrm>
            <a:off x="1106867" y="0"/>
            <a:ext cx="9925101" cy="6858000"/>
          </a:xfrm>
          <a:prstGeom prst="rect">
            <a:avLst/>
          </a:prstGeom>
        </p:spPr>
      </p:pic>
    </p:spTree>
    <p:extLst>
      <p:ext uri="{BB962C8B-B14F-4D97-AF65-F5344CB8AC3E}">
        <p14:creationId xmlns:p14="http://schemas.microsoft.com/office/powerpoint/2010/main" val="195203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Reading</a:t>
            </a:r>
            <a:endParaRPr lang="en-GB" sz="3200" b="1" dirty="0"/>
          </a:p>
        </p:txBody>
      </p:sp>
      <p:sp>
        <p:nvSpPr>
          <p:cNvPr id="4" name="Text Placeholder 3"/>
          <p:cNvSpPr>
            <a:spLocks noGrp="1"/>
          </p:cNvSpPr>
          <p:nvPr>
            <p:ph type="body" sz="half" idx="2"/>
          </p:nvPr>
        </p:nvSpPr>
        <p:spPr/>
        <p:txBody>
          <a:bodyPr>
            <a:normAutofit/>
          </a:bodyPr>
          <a:lstStyle/>
          <a:p>
            <a:pPr>
              <a:lnSpc>
                <a:spcPct val="150000"/>
              </a:lnSpc>
            </a:pPr>
            <a:r>
              <a:rPr lang="en-US" sz="1800" dirty="0" smtClean="0"/>
              <a:t>The </a:t>
            </a:r>
            <a:r>
              <a:rPr lang="en-US" sz="1800" b="1" dirty="0" smtClean="0"/>
              <a:t>BEST</a:t>
            </a:r>
            <a:r>
              <a:rPr lang="en-US" sz="1800" dirty="0" smtClean="0"/>
              <a:t> thing you can do to support your child’s </a:t>
            </a:r>
            <a:r>
              <a:rPr lang="en-US" sz="1800" b="1" dirty="0" smtClean="0"/>
              <a:t>reading AND writing </a:t>
            </a:r>
            <a:r>
              <a:rPr lang="en-US" sz="1800" dirty="0" smtClean="0"/>
              <a:t>progress is to hear them read</a:t>
            </a:r>
            <a:r>
              <a:rPr lang="en-US" sz="1800" b="1" dirty="0" smtClean="0"/>
              <a:t> each night</a:t>
            </a:r>
            <a:r>
              <a:rPr lang="en-US" sz="1800" dirty="0" smtClean="0"/>
              <a:t> before they go to bed.</a:t>
            </a:r>
          </a:p>
          <a:p>
            <a:pPr>
              <a:lnSpc>
                <a:spcPct val="150000"/>
              </a:lnSpc>
            </a:pPr>
            <a:endParaRPr lang="en-GB" sz="1800" dirty="0"/>
          </a:p>
        </p:txBody>
      </p:sp>
      <p:pic>
        <p:nvPicPr>
          <p:cNvPr id="5" name="Content Placeholder 4"/>
          <p:cNvPicPr>
            <a:picLocks noGrp="1" noChangeAspect="1"/>
          </p:cNvPicPr>
          <p:nvPr>
            <p:ph idx="1"/>
          </p:nvPr>
        </p:nvPicPr>
        <p:blipFill>
          <a:blip r:embed="rId2"/>
          <a:stretch>
            <a:fillRect/>
          </a:stretch>
        </p:blipFill>
        <p:spPr>
          <a:xfrm>
            <a:off x="4515064" y="1388534"/>
            <a:ext cx="4219575" cy="1085850"/>
          </a:xfrm>
          <a:prstGeom prst="rect">
            <a:avLst/>
          </a:prstGeom>
        </p:spPr>
      </p:pic>
      <p:sp>
        <p:nvSpPr>
          <p:cNvPr id="6" name="TextBox 5"/>
          <p:cNvSpPr txBox="1"/>
          <p:nvPr/>
        </p:nvSpPr>
        <p:spPr>
          <a:xfrm>
            <a:off x="7137780" y="2760134"/>
            <a:ext cx="3575713" cy="3170099"/>
          </a:xfrm>
          <a:prstGeom prst="rect">
            <a:avLst/>
          </a:prstGeom>
          <a:noFill/>
        </p:spPr>
        <p:txBody>
          <a:bodyPr wrap="square" rtlCol="0">
            <a:spAutoFit/>
          </a:bodyPr>
          <a:lstStyle/>
          <a:p>
            <a:pPr algn="just"/>
            <a:r>
              <a:rPr lang="en-GB" sz="2000" dirty="0" smtClean="0"/>
              <a:t>Your child will be introduced to Accelerated reader. This </a:t>
            </a:r>
            <a:r>
              <a:rPr lang="en-US" sz="2000" dirty="0" smtClean="0"/>
              <a:t>is </a:t>
            </a:r>
            <a:r>
              <a:rPr lang="en-US" sz="2000" dirty="0"/>
              <a:t>a website used to assist students with reading skills</a:t>
            </a:r>
            <a:r>
              <a:rPr lang="en-US" sz="2000" dirty="0" smtClean="0"/>
              <a:t>. They will be assessed and assigned to a reading level. Each time they finish reading a book, they take a test based on the text read before moving onto a book of their choice.</a:t>
            </a:r>
            <a:endParaRPr lang="en-GB" sz="2000" dirty="0"/>
          </a:p>
        </p:txBody>
      </p:sp>
    </p:spTree>
    <p:extLst>
      <p:ext uri="{BB962C8B-B14F-4D97-AF65-F5344CB8AC3E}">
        <p14:creationId xmlns:p14="http://schemas.microsoft.com/office/powerpoint/2010/main" val="32230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Online Safety</a:t>
            </a:r>
            <a:endParaRPr lang="en-GB" altLang="en-US" dirty="0" smtClean="0"/>
          </a:p>
        </p:txBody>
      </p:sp>
      <p:sp>
        <p:nvSpPr>
          <p:cNvPr id="31747" name="Content Placeholder 2"/>
          <p:cNvSpPr>
            <a:spLocks noGrp="1"/>
          </p:cNvSpPr>
          <p:nvPr>
            <p:ph idx="1"/>
          </p:nvPr>
        </p:nvSpPr>
        <p:spPr>
          <a:xfrm>
            <a:off x="1295401" y="2556932"/>
            <a:ext cx="9601196" cy="2868508"/>
          </a:xfrm>
        </p:spPr>
        <p:txBody>
          <a:bodyPr>
            <a:normAutofit fontScale="92500" lnSpcReduction="10000"/>
          </a:bodyPr>
          <a:lstStyle/>
          <a:p>
            <a:pPr marL="0" indent="0">
              <a:buNone/>
              <a:defRPr/>
            </a:pPr>
            <a:r>
              <a:rPr lang="en-US" altLang="en-US" sz="2000" dirty="0"/>
              <a:t>This is more important than ever as children are becoming more computer literate by the minute.  We will </a:t>
            </a:r>
            <a:r>
              <a:rPr lang="en-US" altLang="en-US" sz="2000" dirty="0" smtClean="0"/>
              <a:t>be teaching children to:</a:t>
            </a:r>
            <a:endParaRPr lang="en-US" altLang="en-US" sz="2000" dirty="0"/>
          </a:p>
          <a:p>
            <a:pPr>
              <a:defRPr/>
            </a:pPr>
            <a:r>
              <a:rPr lang="en-US" altLang="en-US" sz="2000" dirty="0" smtClean="0"/>
              <a:t>Search </a:t>
            </a:r>
            <a:r>
              <a:rPr lang="en-US" altLang="en-US" sz="2000" dirty="0"/>
              <a:t>online safely</a:t>
            </a:r>
          </a:p>
          <a:p>
            <a:pPr>
              <a:defRPr/>
            </a:pPr>
            <a:r>
              <a:rPr lang="en-US" altLang="en-US" sz="2000" dirty="0"/>
              <a:t>U</a:t>
            </a:r>
            <a:r>
              <a:rPr lang="en-US" altLang="en-US" sz="2000" dirty="0" smtClean="0"/>
              <a:t>se </a:t>
            </a:r>
            <a:r>
              <a:rPr lang="en-US" altLang="en-US" sz="2000" dirty="0"/>
              <a:t>Purple Mash to share work with their teacher and peers, and finding out what should not be shared online</a:t>
            </a:r>
          </a:p>
          <a:p>
            <a:pPr>
              <a:defRPr/>
            </a:pPr>
            <a:r>
              <a:rPr lang="en-US" altLang="en-US" sz="2000" dirty="0" smtClean="0"/>
              <a:t>Send and receive e-mails </a:t>
            </a:r>
            <a:r>
              <a:rPr lang="en-US" altLang="en-US" sz="2000" dirty="0"/>
              <a:t>through Purple Mash </a:t>
            </a:r>
            <a:r>
              <a:rPr lang="en-US" altLang="en-US" sz="2000" dirty="0" smtClean="0"/>
              <a:t>and </a:t>
            </a:r>
            <a:r>
              <a:rPr lang="en-US" altLang="en-US" sz="2000" dirty="0" err="1" smtClean="0"/>
              <a:t>Natterhub</a:t>
            </a:r>
            <a:endParaRPr lang="en-US" altLang="en-US" sz="2000" dirty="0"/>
          </a:p>
          <a:p>
            <a:pPr>
              <a:defRPr/>
            </a:pPr>
            <a:r>
              <a:rPr lang="en-US" altLang="en-US" sz="2000" dirty="0" smtClean="0"/>
              <a:t>Understand </a:t>
            </a:r>
            <a:r>
              <a:rPr lang="en-US" altLang="en-US" sz="2000" dirty="0"/>
              <a:t>what a digital footprint or trail is and the steps that can be taken to keep personal data and hardware secure</a:t>
            </a:r>
            <a:r>
              <a:rPr lang="en-US" altLang="en-US" sz="2000" dirty="0" smtClean="0"/>
              <a:t>.</a:t>
            </a:r>
          </a:p>
          <a:p>
            <a:pPr>
              <a:defRPr/>
            </a:pPr>
            <a:endParaRPr lang="en-US" altLang="en-US" sz="2000" dirty="0"/>
          </a:p>
        </p:txBody>
      </p:sp>
      <p:sp>
        <p:nvSpPr>
          <p:cNvPr id="2" name="TextBox 1"/>
          <p:cNvSpPr txBox="1"/>
          <p:nvPr/>
        </p:nvSpPr>
        <p:spPr>
          <a:xfrm>
            <a:off x="670558" y="5342430"/>
            <a:ext cx="10850881" cy="707886"/>
          </a:xfrm>
          <a:prstGeom prst="rect">
            <a:avLst/>
          </a:prstGeom>
          <a:noFill/>
        </p:spPr>
        <p:txBody>
          <a:bodyPr wrap="square" rtlCol="0">
            <a:spAutoFit/>
          </a:bodyPr>
          <a:lstStyle/>
          <a:p>
            <a:pPr algn="ctr"/>
            <a:r>
              <a:rPr lang="en-US" altLang="en-US" sz="2000" dirty="0" smtClean="0"/>
              <a:t>Please </a:t>
            </a:r>
            <a:r>
              <a:rPr lang="en-US" altLang="en-US" sz="2000" dirty="0"/>
              <a:t>ensure </a:t>
            </a:r>
            <a:r>
              <a:rPr lang="en-US" altLang="en-US" sz="2000" b="1" dirty="0"/>
              <a:t>any </a:t>
            </a:r>
            <a:r>
              <a:rPr lang="en-US" altLang="en-US" sz="2000" dirty="0" smtClean="0"/>
              <a:t>device </a:t>
            </a:r>
            <a:r>
              <a:rPr lang="en-US" altLang="en-US" sz="2000" dirty="0"/>
              <a:t>your child has access to </a:t>
            </a:r>
            <a:r>
              <a:rPr lang="en-US" altLang="en-US" sz="2000" dirty="0" smtClean="0"/>
              <a:t>has </a:t>
            </a:r>
            <a:r>
              <a:rPr lang="en-US" altLang="en-US" sz="2000" b="1" dirty="0"/>
              <a:t>parental controls </a:t>
            </a:r>
            <a:r>
              <a:rPr lang="en-US" altLang="en-US" sz="2000" dirty="0"/>
              <a:t>activated and your child </a:t>
            </a:r>
            <a:endParaRPr lang="en-US" altLang="en-US" sz="2000" dirty="0" smtClean="0"/>
          </a:p>
          <a:p>
            <a:pPr algn="ctr"/>
            <a:r>
              <a:rPr lang="en-US" altLang="en-US" sz="2000" dirty="0" smtClean="0"/>
              <a:t>DOES </a:t>
            </a:r>
            <a:r>
              <a:rPr lang="en-US" altLang="en-US" sz="2000" dirty="0"/>
              <a:t>NOT have direct, unsupervised access to the </a:t>
            </a:r>
            <a:r>
              <a:rPr lang="en-US" altLang="en-US" sz="2000" dirty="0" smtClean="0"/>
              <a:t>internet, including YouTube.</a:t>
            </a:r>
            <a:endParaRPr lang="en-US" altLang="en-US" sz="2000" dirty="0"/>
          </a:p>
        </p:txBody>
      </p:sp>
    </p:spTree>
    <p:extLst>
      <p:ext uri="{BB962C8B-B14F-4D97-AF65-F5344CB8AC3E}">
        <p14:creationId xmlns:p14="http://schemas.microsoft.com/office/powerpoint/2010/main" val="296306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501" y="1037364"/>
            <a:ext cx="11557774" cy="5129348"/>
          </a:xfrm>
          <a:prstGeom prst="rect">
            <a:avLst/>
          </a:prstGeom>
        </p:spPr>
      </p:pic>
      <p:sp>
        <p:nvSpPr>
          <p:cNvPr id="5" name="Title 1"/>
          <p:cNvSpPr>
            <a:spLocks noGrp="1"/>
          </p:cNvSpPr>
          <p:nvPr>
            <p:ph type="ctrTitle"/>
          </p:nvPr>
        </p:nvSpPr>
        <p:spPr>
          <a:xfrm>
            <a:off x="2509434" y="141351"/>
            <a:ext cx="7323908" cy="896013"/>
          </a:xfrm>
        </p:spPr>
        <p:txBody>
          <a:bodyPr/>
          <a:lstStyle/>
          <a:p>
            <a:r>
              <a:rPr lang="en-US" dirty="0" smtClean="0">
                <a:solidFill>
                  <a:schemeClr val="bg1"/>
                </a:solidFill>
              </a:rPr>
              <a:t>Our </a:t>
            </a:r>
            <a:r>
              <a:rPr lang="en-US" dirty="0" err="1" smtClean="0">
                <a:solidFill>
                  <a:schemeClr val="bg1"/>
                </a:solidFill>
              </a:rPr>
              <a:t>Behaviour</a:t>
            </a:r>
            <a:r>
              <a:rPr lang="en-US" dirty="0" smtClean="0">
                <a:solidFill>
                  <a:schemeClr val="bg1"/>
                </a:solidFill>
              </a:rPr>
              <a:t> Approach</a:t>
            </a:r>
            <a:endParaRPr lang="en-GB" dirty="0">
              <a:solidFill>
                <a:schemeClr val="bg1"/>
              </a:solidFill>
            </a:endParaRPr>
          </a:p>
        </p:txBody>
      </p:sp>
    </p:spTree>
    <p:extLst>
      <p:ext uri="{BB962C8B-B14F-4D97-AF65-F5344CB8AC3E}">
        <p14:creationId xmlns:p14="http://schemas.microsoft.com/office/powerpoint/2010/main" val="1090495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204</TotalTime>
  <Words>557</Words>
  <Application>Microsoft Office PowerPoint</Application>
  <PresentationFormat>Widescreen</PresentationFormat>
  <Paragraphs>51</Paragraphs>
  <Slides>13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Garamond</vt:lpstr>
      <vt:lpstr>SassoonPrimaryInfant</vt:lpstr>
      <vt:lpstr>Times New Roman</vt:lpstr>
      <vt:lpstr>Organic</vt:lpstr>
      <vt:lpstr>Document</vt:lpstr>
      <vt:lpstr>Meet The Teacher</vt:lpstr>
      <vt:lpstr>Classes and Teachers</vt:lpstr>
      <vt:lpstr>PowerPoint Presentation</vt:lpstr>
      <vt:lpstr>PowerPoint Presentation</vt:lpstr>
      <vt:lpstr>PowerPoint Presentation</vt:lpstr>
      <vt:lpstr>PowerPoint Presentation</vt:lpstr>
      <vt:lpstr>Reading</vt:lpstr>
      <vt:lpstr>Online Safety</vt:lpstr>
      <vt:lpstr>Our Behaviour Approach</vt:lpstr>
      <vt:lpstr>PowerPoint Presentation</vt:lpstr>
      <vt:lpstr>Feedback – a slightly different approach</vt:lpstr>
      <vt:lpstr>PowerPoint Presentation</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Keri Lennon</dc:creator>
  <cp:lastModifiedBy>Emma Cox</cp:lastModifiedBy>
  <cp:revision>32</cp:revision>
  <dcterms:created xsi:type="dcterms:W3CDTF">2023-09-04T16:24:12Z</dcterms:created>
  <dcterms:modified xsi:type="dcterms:W3CDTF">2023-09-14T08:14:28Z</dcterms:modified>
</cp:coreProperties>
</file>