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3" r:id="rId3"/>
    <p:sldId id="264" r:id="rId4"/>
    <p:sldId id="259" r:id="rId5"/>
    <p:sldId id="258" r:id="rId6"/>
    <p:sldId id="276" r:id="rId7"/>
    <p:sldId id="267" r:id="rId8"/>
    <p:sldId id="268" r:id="rId9"/>
    <p:sldId id="266" r:id="rId10"/>
    <p:sldId id="275" r:id="rId11"/>
    <p:sldId id="269" r:id="rId12"/>
    <p:sldId id="274"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69A0D4-4DEE-43CE-907D-64A8A8F9F057}"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105084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69A0D4-4DEE-43CE-907D-64A8A8F9F057}"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1485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69A0D4-4DEE-43CE-907D-64A8A8F9F057}"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175422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69A0D4-4DEE-43CE-907D-64A8A8F9F057}"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349174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69A0D4-4DEE-43CE-907D-64A8A8F9F057}"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105607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69A0D4-4DEE-43CE-907D-64A8A8F9F057}"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3514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69A0D4-4DEE-43CE-907D-64A8A8F9F057}" type="datetimeFigureOut">
              <a:rPr lang="en-GB" smtClean="0"/>
              <a:t>06/02/2024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424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69A0D4-4DEE-43CE-907D-64A8A8F9F057}" type="datetimeFigureOut">
              <a:rPr lang="en-GB" smtClean="0"/>
              <a:t>06/02/2024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61075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A0D4-4DEE-43CE-907D-64A8A8F9F057}" type="datetimeFigureOut">
              <a:rPr lang="en-GB" smtClean="0"/>
              <a:t>06/02/2024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126751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69A0D4-4DEE-43CE-907D-64A8A8F9F057}"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69044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69A0D4-4DEE-43CE-907D-64A8A8F9F057}"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1193AB-2A8D-4B0F-B375-68D35EB2FAD7}" type="slidenum">
              <a:rPr lang="en-GB" smtClean="0"/>
              <a:t>‹#›</a:t>
            </a:fld>
            <a:endParaRPr lang="en-GB"/>
          </a:p>
        </p:txBody>
      </p:sp>
    </p:spTree>
    <p:extLst>
      <p:ext uri="{BB962C8B-B14F-4D97-AF65-F5344CB8AC3E}">
        <p14:creationId xmlns:p14="http://schemas.microsoft.com/office/powerpoint/2010/main" val="264747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9A0D4-4DEE-43CE-907D-64A8A8F9F057}" type="datetimeFigureOut">
              <a:rPr lang="en-GB" smtClean="0"/>
              <a:t>06/02/2024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193AB-2A8D-4B0F-B375-68D35EB2FAD7}" type="slidenum">
              <a:rPr lang="en-GB" smtClean="0"/>
              <a:t>‹#›</a:t>
            </a:fld>
            <a:endParaRPr lang="en-GB"/>
          </a:p>
        </p:txBody>
      </p:sp>
    </p:spTree>
    <p:extLst>
      <p:ext uri="{BB962C8B-B14F-4D97-AF65-F5344CB8AC3E}">
        <p14:creationId xmlns:p14="http://schemas.microsoft.com/office/powerpoint/2010/main" val="9702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185" y="641838"/>
            <a:ext cx="8818684" cy="4093428"/>
          </a:xfrm>
          <a:prstGeom prst="rect">
            <a:avLst/>
          </a:prstGeom>
          <a:noFill/>
        </p:spPr>
        <p:txBody>
          <a:bodyPr wrap="square" rtlCol="0">
            <a:spAutoFit/>
          </a:bodyPr>
          <a:lstStyle/>
          <a:p>
            <a:pPr algn="ctr"/>
            <a:r>
              <a:rPr lang="en-GB" sz="2800" b="1" dirty="0" smtClean="0"/>
              <a:t>What </a:t>
            </a:r>
            <a:r>
              <a:rPr lang="en-GB" sz="2800" b="1" dirty="0"/>
              <a:t>is Cambridgeshire </a:t>
            </a:r>
            <a:r>
              <a:rPr lang="en-GB" sz="2800" b="1" dirty="0" smtClean="0"/>
              <a:t>Therapeutic Thinking? </a:t>
            </a:r>
          </a:p>
          <a:p>
            <a:endParaRPr lang="en-GB" sz="2800" dirty="0"/>
          </a:p>
          <a:p>
            <a:r>
              <a:rPr lang="en-GB" sz="2000" dirty="0" smtClean="0"/>
              <a:t>Therapeutic Thinking </a:t>
            </a:r>
            <a:r>
              <a:rPr lang="en-GB" sz="2000" dirty="0"/>
              <a:t>is </a:t>
            </a:r>
            <a:r>
              <a:rPr lang="en-GB" sz="2000" dirty="0" smtClean="0"/>
              <a:t>a relationships-based, therapeutic-thinking and trauma-responsive approach to learning about behaviour. It is the preferred approach within Cambridgeshire and is </a:t>
            </a:r>
            <a:r>
              <a:rPr lang="en-GB" sz="2000" dirty="0"/>
              <a:t>based on the </a:t>
            </a:r>
            <a:r>
              <a:rPr lang="en-GB" sz="2000" dirty="0" smtClean="0"/>
              <a:t>following philosophy:</a:t>
            </a:r>
            <a:endParaRPr lang="en-GB" sz="2000"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3" name="Picture 2"/>
          <p:cNvPicPr>
            <a:picLocks noChangeAspect="1"/>
          </p:cNvPicPr>
          <p:nvPr/>
        </p:nvPicPr>
        <p:blipFill>
          <a:blip r:embed="rId2"/>
          <a:stretch>
            <a:fillRect/>
          </a:stretch>
        </p:blipFill>
        <p:spPr>
          <a:xfrm>
            <a:off x="3071571" y="2588939"/>
            <a:ext cx="5732585" cy="4042686"/>
          </a:xfrm>
          <a:prstGeom prst="rect">
            <a:avLst/>
          </a:prstGeom>
        </p:spPr>
      </p:pic>
    </p:spTree>
    <p:extLst>
      <p:ext uri="{BB962C8B-B14F-4D97-AF65-F5344CB8AC3E}">
        <p14:creationId xmlns:p14="http://schemas.microsoft.com/office/powerpoint/2010/main" val="125394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31485"/>
            <a:ext cx="10515600" cy="426793"/>
          </a:xfrm>
        </p:spPr>
        <p:txBody>
          <a:bodyPr>
            <a:noAutofit/>
          </a:bodyPr>
          <a:lstStyle/>
          <a:p>
            <a:pPr marL="0" indent="0" algn="ctr"/>
            <a:r>
              <a:rPr lang="en-GB" sz="2800" b="1" dirty="0" smtClean="0">
                <a:latin typeface="+mn-lt"/>
              </a:rPr>
              <a:t>Restorative Questioning</a:t>
            </a:r>
            <a:endParaRPr lang="en-GB" sz="2800" b="1" dirty="0">
              <a:latin typeface="+mn-lt"/>
            </a:endParaRPr>
          </a:p>
        </p:txBody>
      </p:sp>
      <p:sp>
        <p:nvSpPr>
          <p:cNvPr id="3" name="Text Placeholder 2"/>
          <p:cNvSpPr>
            <a:spLocks noGrp="1"/>
          </p:cNvSpPr>
          <p:nvPr>
            <p:ph type="body" idx="1"/>
          </p:nvPr>
        </p:nvSpPr>
        <p:spPr>
          <a:xfrm>
            <a:off x="831850" y="1149938"/>
            <a:ext cx="10515600" cy="3548673"/>
          </a:xfrm>
        </p:spPr>
        <p:txBody>
          <a:bodyPr>
            <a:normAutofit/>
          </a:bodyPr>
          <a:lstStyle/>
          <a:p>
            <a:r>
              <a:rPr lang="en-GB" sz="2000" dirty="0" smtClean="0">
                <a:solidFill>
                  <a:schemeClr val="tx1"/>
                </a:solidFill>
              </a:rPr>
              <a:t>What </a:t>
            </a:r>
            <a:r>
              <a:rPr lang="en-GB" sz="2000" dirty="0">
                <a:solidFill>
                  <a:schemeClr val="tx1"/>
                </a:solidFill>
              </a:rPr>
              <a:t>happened?</a:t>
            </a:r>
            <a:br>
              <a:rPr lang="en-GB" sz="2000" dirty="0">
                <a:solidFill>
                  <a:schemeClr val="tx1"/>
                </a:solidFill>
              </a:rPr>
            </a:br>
            <a:r>
              <a:rPr lang="en-GB" sz="2000" dirty="0">
                <a:solidFill>
                  <a:schemeClr val="tx1"/>
                </a:solidFill>
              </a:rPr>
              <a:t>What were you thinking at the time?</a:t>
            </a:r>
            <a:br>
              <a:rPr lang="en-GB" sz="2000" dirty="0">
                <a:solidFill>
                  <a:schemeClr val="tx1"/>
                </a:solidFill>
              </a:rPr>
            </a:br>
            <a:r>
              <a:rPr lang="en-GB" sz="2000" dirty="0">
                <a:solidFill>
                  <a:schemeClr val="tx1"/>
                </a:solidFill>
              </a:rPr>
              <a:t>What have you thought about since?</a:t>
            </a:r>
            <a:br>
              <a:rPr lang="en-GB" sz="2000" dirty="0">
                <a:solidFill>
                  <a:schemeClr val="tx1"/>
                </a:solidFill>
              </a:rPr>
            </a:br>
            <a:r>
              <a:rPr lang="en-GB" sz="2000" dirty="0">
                <a:solidFill>
                  <a:schemeClr val="tx1"/>
                </a:solidFill>
              </a:rPr>
              <a:t>Who has been affected by what you have done? ...</a:t>
            </a:r>
            <a:br>
              <a:rPr lang="en-GB" sz="2000" dirty="0">
                <a:solidFill>
                  <a:schemeClr val="tx1"/>
                </a:solidFill>
              </a:rPr>
            </a:br>
            <a:r>
              <a:rPr lang="en-GB" sz="2000" dirty="0">
                <a:solidFill>
                  <a:schemeClr val="tx1"/>
                </a:solidFill>
              </a:rPr>
              <a:t>What do you think you need to do to make things right?</a:t>
            </a:r>
            <a:br>
              <a:rPr lang="en-GB" sz="2000" dirty="0">
                <a:solidFill>
                  <a:schemeClr val="tx1"/>
                </a:solidFill>
              </a:rPr>
            </a:br>
            <a:r>
              <a:rPr lang="en-GB" sz="2000" dirty="0">
                <a:solidFill>
                  <a:schemeClr val="tx1"/>
                </a:solidFill>
              </a:rPr>
              <a:t>If the same thing happens again, how could you behave </a:t>
            </a:r>
            <a:r>
              <a:rPr lang="en-GB" sz="2000" dirty="0" smtClean="0">
                <a:solidFill>
                  <a:schemeClr val="tx1"/>
                </a:solidFill>
              </a:rPr>
              <a:t>differently</a:t>
            </a:r>
            <a:r>
              <a:rPr lang="en-GB" sz="2000" dirty="0">
                <a:solidFill>
                  <a:schemeClr val="tx1"/>
                </a:solidFill>
              </a:rPr>
              <a:t>?</a:t>
            </a:r>
            <a:r>
              <a:rPr lang="en-GB" sz="2000" dirty="0"/>
              <a:t/>
            </a:r>
            <a:br>
              <a:rPr lang="en-GB" sz="2000" dirty="0"/>
            </a:br>
            <a:endParaRPr lang="en-GB" sz="2000" dirty="0"/>
          </a:p>
          <a:p>
            <a:endParaRPr lang="en-GB" dirty="0"/>
          </a:p>
        </p:txBody>
      </p:sp>
      <p:pic>
        <p:nvPicPr>
          <p:cNvPr id="5" name="Picture 4"/>
          <p:cNvPicPr>
            <a:picLocks noChangeAspect="1"/>
          </p:cNvPicPr>
          <p:nvPr/>
        </p:nvPicPr>
        <p:blipFill>
          <a:blip r:embed="rId2"/>
          <a:stretch>
            <a:fillRect/>
          </a:stretch>
        </p:blipFill>
        <p:spPr>
          <a:xfrm>
            <a:off x="3643556" y="3064196"/>
            <a:ext cx="4892187" cy="3268830"/>
          </a:xfrm>
          <a:prstGeom prst="rect">
            <a:avLst/>
          </a:prstGeom>
        </p:spPr>
      </p:pic>
    </p:spTree>
    <p:extLst>
      <p:ext uri="{BB962C8B-B14F-4D97-AF65-F5344CB8AC3E}">
        <p14:creationId xmlns:p14="http://schemas.microsoft.com/office/powerpoint/2010/main" val="1025574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BFA1-6B49-4B57-9FCB-C23913B1775D}"/>
              </a:ext>
            </a:extLst>
          </p:cNvPr>
          <p:cNvSpPr>
            <a:spLocks noGrp="1"/>
          </p:cNvSpPr>
          <p:nvPr>
            <p:ph type="title"/>
          </p:nvPr>
        </p:nvSpPr>
        <p:spPr>
          <a:xfrm>
            <a:off x="838200" y="365125"/>
            <a:ext cx="10515600" cy="733913"/>
          </a:xfrm>
        </p:spPr>
        <p:txBody>
          <a:bodyPr>
            <a:normAutofit/>
          </a:bodyPr>
          <a:lstStyle/>
          <a:p>
            <a:pPr algn="ctr"/>
            <a:r>
              <a:rPr lang="en-GB" sz="2800" b="1" dirty="0" smtClean="0">
                <a:latin typeface="+mn-lt"/>
              </a:rPr>
              <a:t>How can schools and parents work together?</a:t>
            </a:r>
            <a:endParaRPr lang="en-GB" sz="2800" b="1" dirty="0">
              <a:latin typeface="+mn-lt"/>
            </a:endParaRPr>
          </a:p>
        </p:txBody>
      </p:sp>
      <p:sp>
        <p:nvSpPr>
          <p:cNvPr id="3" name="Content Placeholder 2">
            <a:extLst>
              <a:ext uri="{FF2B5EF4-FFF2-40B4-BE49-F238E27FC236}">
                <a16:creationId xmlns:a16="http://schemas.microsoft.com/office/drawing/2014/main" id="{BABAEBDE-0A3C-4D24-A30B-F1F0062F4976}"/>
              </a:ext>
            </a:extLst>
          </p:cNvPr>
          <p:cNvSpPr>
            <a:spLocks noGrp="1"/>
          </p:cNvSpPr>
          <p:nvPr>
            <p:ph idx="1"/>
          </p:nvPr>
        </p:nvSpPr>
        <p:spPr>
          <a:xfrm>
            <a:off x="838200" y="905525"/>
            <a:ext cx="10515600" cy="5732584"/>
          </a:xfrm>
        </p:spPr>
        <p:txBody>
          <a:bodyPr>
            <a:normAutofit/>
          </a:bodyPr>
          <a:lstStyle/>
          <a:p>
            <a:endParaRPr lang="en-GB" sz="1800" dirty="0"/>
          </a:p>
          <a:p>
            <a:r>
              <a:rPr lang="en-GB" sz="2000" dirty="0" smtClean="0"/>
              <a:t>Consistency between approaches </a:t>
            </a:r>
            <a:r>
              <a:rPr lang="en-GB" sz="2000" dirty="0"/>
              <a:t>at home and school are </a:t>
            </a:r>
            <a:r>
              <a:rPr lang="en-GB" sz="2000" dirty="0" smtClean="0"/>
              <a:t>key to success. </a:t>
            </a:r>
          </a:p>
          <a:p>
            <a:r>
              <a:rPr lang="en-GB" sz="2000" dirty="0" smtClean="0"/>
              <a:t>Supporting </a:t>
            </a:r>
            <a:r>
              <a:rPr lang="en-GB" sz="2000" dirty="0"/>
              <a:t>children to become independent in their positive and helpful behaviours in and out of home is important. We can do this by helping a child to understand why they are being asked to do something rather than bribing or punishing them. 	</a:t>
            </a:r>
          </a:p>
          <a:p>
            <a:r>
              <a:rPr lang="en-US" sz="2000" dirty="0" smtClean="0"/>
              <a:t>Encourage </a:t>
            </a:r>
            <a:r>
              <a:rPr lang="en-US" sz="2000" dirty="0"/>
              <a:t>your child to talk about </a:t>
            </a:r>
            <a:r>
              <a:rPr lang="en-US" sz="2000" dirty="0" smtClean="0"/>
              <a:t>their feelings and your </a:t>
            </a:r>
            <a:r>
              <a:rPr lang="en-US" sz="2000" dirty="0"/>
              <a:t>feelings </a:t>
            </a:r>
            <a:r>
              <a:rPr lang="en-US" sz="2000" dirty="0" smtClean="0"/>
              <a:t>– </a:t>
            </a:r>
            <a:r>
              <a:rPr lang="en-US" sz="2000" dirty="0"/>
              <a:t>happy, sad, bored, angry, irritated, or excited. It is ok and normal to feel all these things. Let your child know that it is how we learn to respond to our feelings that is so important. </a:t>
            </a:r>
          </a:p>
          <a:p>
            <a:r>
              <a:rPr lang="en-US" sz="2000" dirty="0" smtClean="0"/>
              <a:t>Encourage </a:t>
            </a:r>
            <a:r>
              <a:rPr lang="en-US" sz="2000" dirty="0"/>
              <a:t>your child to stick at something they find difficult: support them with </a:t>
            </a:r>
            <a:r>
              <a:rPr lang="en-US" sz="2000" dirty="0" smtClean="0"/>
              <a:t>a difficult </a:t>
            </a:r>
            <a:r>
              <a:rPr lang="en-US" sz="2000" dirty="0"/>
              <a:t>piece of work, a tricky jigsaw puzzle, </a:t>
            </a:r>
            <a:r>
              <a:rPr lang="en-US" sz="2000" dirty="0" smtClean="0"/>
              <a:t>losing at a board-game, a </a:t>
            </a:r>
            <a:r>
              <a:rPr lang="en-US" sz="2000" dirty="0"/>
              <a:t>long walk, or a challenging </a:t>
            </a:r>
            <a:r>
              <a:rPr lang="en-US" sz="2000" dirty="0" smtClean="0"/>
              <a:t>sporting activity</a:t>
            </a:r>
            <a:r>
              <a:rPr lang="en-US" sz="2000" dirty="0"/>
              <a:t>. This will build up their confidence and promote their positive feelings about </a:t>
            </a:r>
            <a:r>
              <a:rPr lang="en-US" sz="2000" dirty="0" smtClean="0"/>
              <a:t>themselves</a:t>
            </a:r>
            <a:r>
              <a:rPr lang="en-US" sz="2000" dirty="0"/>
              <a:t>. </a:t>
            </a:r>
            <a:endParaRPr lang="en-GB" sz="2000" dirty="0"/>
          </a:p>
        </p:txBody>
      </p:sp>
      <p:pic>
        <p:nvPicPr>
          <p:cNvPr id="4" name="Picture 3"/>
          <p:cNvPicPr>
            <a:picLocks noChangeAspect="1"/>
          </p:cNvPicPr>
          <p:nvPr/>
        </p:nvPicPr>
        <p:blipFill>
          <a:blip r:embed="rId2"/>
          <a:stretch>
            <a:fillRect/>
          </a:stretch>
        </p:blipFill>
        <p:spPr>
          <a:xfrm>
            <a:off x="5172624" y="4569066"/>
            <a:ext cx="1846752" cy="2306351"/>
          </a:xfrm>
          <a:prstGeom prst="rect">
            <a:avLst/>
          </a:prstGeom>
        </p:spPr>
      </p:pic>
    </p:spTree>
    <p:extLst>
      <p:ext uri="{BB962C8B-B14F-4D97-AF65-F5344CB8AC3E}">
        <p14:creationId xmlns:p14="http://schemas.microsoft.com/office/powerpoint/2010/main" val="3384438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2071"/>
            <a:ext cx="9144000" cy="486629"/>
          </a:xfrm>
        </p:spPr>
        <p:txBody>
          <a:bodyPr>
            <a:noAutofit/>
          </a:bodyPr>
          <a:lstStyle/>
          <a:p>
            <a:r>
              <a:rPr lang="en-GB" sz="2800" dirty="0" smtClean="0">
                <a:latin typeface="+mn-lt"/>
              </a:rPr>
              <a:t/>
            </a:r>
            <a:br>
              <a:rPr lang="en-GB" sz="2800" dirty="0" smtClean="0">
                <a:latin typeface="+mn-lt"/>
              </a:rPr>
            </a:br>
            <a:r>
              <a:rPr lang="en-GB" sz="2800" b="1" dirty="0">
                <a:solidFill>
                  <a:prstClr val="black"/>
                </a:solidFill>
                <a:latin typeface="Calibri" panose="020F0502020204030204"/>
              </a:rPr>
              <a:t>Some ideas to try at home</a:t>
            </a:r>
            <a:endParaRPr lang="en-GB" sz="2800" dirty="0">
              <a:latin typeface="+mn-lt"/>
            </a:endParaRPr>
          </a:p>
        </p:txBody>
      </p:sp>
      <p:sp>
        <p:nvSpPr>
          <p:cNvPr id="3" name="Subtitle 2"/>
          <p:cNvSpPr>
            <a:spLocks noGrp="1"/>
          </p:cNvSpPr>
          <p:nvPr>
            <p:ph type="subTitle" idx="1"/>
          </p:nvPr>
        </p:nvSpPr>
        <p:spPr>
          <a:xfrm>
            <a:off x="592015" y="1795055"/>
            <a:ext cx="11007970" cy="3736731"/>
          </a:xfrm>
        </p:spPr>
        <p:txBody>
          <a:bodyPr>
            <a:normAutofit/>
          </a:bodyPr>
          <a:lstStyle/>
          <a:p>
            <a:pPr algn="l"/>
            <a:r>
              <a:rPr lang="en-GB" sz="2000" dirty="0" smtClean="0"/>
              <a:t>Help </a:t>
            </a:r>
            <a:r>
              <a:rPr lang="en-GB" sz="2000" dirty="0"/>
              <a:t>them calm down when their feelings become too big for them to cope with. All children get upset </a:t>
            </a:r>
            <a:r>
              <a:rPr lang="en-GB" sz="2000" dirty="0" smtClean="0"/>
              <a:t>but at times</a:t>
            </a:r>
            <a:r>
              <a:rPr lang="en-GB" sz="2000" dirty="0"/>
              <a:t>, </a:t>
            </a:r>
            <a:r>
              <a:rPr lang="en-GB" sz="2000" dirty="0" smtClean="0"/>
              <a:t>these feelings feel too big to manage on their own. </a:t>
            </a:r>
          </a:p>
          <a:p>
            <a:pPr algn="l"/>
            <a:endParaRPr lang="en-GB" sz="2000" dirty="0" smtClean="0"/>
          </a:p>
          <a:p>
            <a:pPr algn="l"/>
            <a:r>
              <a:rPr lang="en-GB" sz="2000" dirty="0" smtClean="0"/>
              <a:t>You </a:t>
            </a:r>
            <a:r>
              <a:rPr lang="en-GB" sz="2000" dirty="0"/>
              <a:t>can help by: </a:t>
            </a:r>
          </a:p>
          <a:p>
            <a:pPr algn="l"/>
            <a:r>
              <a:rPr lang="en-GB" sz="2000" dirty="0"/>
              <a:t>• showing your child you understand what they’re </a:t>
            </a:r>
            <a:r>
              <a:rPr lang="en-GB" sz="2000" dirty="0" smtClean="0"/>
              <a:t>feeling</a:t>
            </a:r>
            <a:endParaRPr lang="en-GB" sz="2000" dirty="0"/>
          </a:p>
          <a:p>
            <a:pPr algn="l"/>
            <a:r>
              <a:rPr lang="en-GB" sz="2000" dirty="0"/>
              <a:t>• letting them know they are </a:t>
            </a:r>
            <a:r>
              <a:rPr lang="en-GB" sz="2000" dirty="0" smtClean="0"/>
              <a:t>safe</a:t>
            </a:r>
            <a:endParaRPr lang="en-GB" sz="2000" dirty="0"/>
          </a:p>
          <a:p>
            <a:pPr algn="l"/>
            <a:r>
              <a:rPr lang="en-GB" sz="2000" dirty="0"/>
              <a:t>• being </a:t>
            </a:r>
            <a:r>
              <a:rPr lang="en-GB" sz="2000" dirty="0" smtClean="0"/>
              <a:t>patient </a:t>
            </a:r>
            <a:endParaRPr lang="en-GB" sz="2000" dirty="0"/>
          </a:p>
          <a:p>
            <a:pPr algn="l"/>
            <a:r>
              <a:rPr lang="en-GB" sz="2000" dirty="0"/>
              <a:t>• helping your child to understand what has </a:t>
            </a:r>
            <a:r>
              <a:rPr lang="en-GB" sz="2000" dirty="0" smtClean="0"/>
              <a:t>happened </a:t>
            </a:r>
            <a:endParaRPr lang="en-GB" sz="2000" dirty="0"/>
          </a:p>
          <a:p>
            <a:pPr algn="l"/>
            <a:r>
              <a:rPr lang="en-GB" sz="2000" dirty="0" smtClean="0"/>
              <a:t>• try </a:t>
            </a:r>
            <a:r>
              <a:rPr lang="en-GB" sz="2000" dirty="0"/>
              <a:t>calming activities such as breathing techniques to help them get rid of frustrations. </a:t>
            </a:r>
          </a:p>
          <a:p>
            <a:endParaRPr lang="en-GB" dirty="0"/>
          </a:p>
        </p:txBody>
      </p:sp>
    </p:spTree>
    <p:extLst>
      <p:ext uri="{BB962C8B-B14F-4D97-AF65-F5344CB8AC3E}">
        <p14:creationId xmlns:p14="http://schemas.microsoft.com/office/powerpoint/2010/main" val="404804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2737" y="241159"/>
            <a:ext cx="8781317" cy="6343719"/>
          </a:xfrm>
          <a:prstGeom prst="rect">
            <a:avLst/>
          </a:prstGeom>
        </p:spPr>
      </p:pic>
    </p:spTree>
    <p:extLst>
      <p:ext uri="{BB962C8B-B14F-4D97-AF65-F5344CB8AC3E}">
        <p14:creationId xmlns:p14="http://schemas.microsoft.com/office/powerpoint/2010/main" val="385336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894"/>
            <a:ext cx="10515600" cy="777875"/>
          </a:xfrm>
        </p:spPr>
        <p:txBody>
          <a:bodyPr>
            <a:noAutofit/>
          </a:bodyPr>
          <a:lstStyle/>
          <a:p>
            <a:pPr algn="ctr"/>
            <a:r>
              <a:rPr lang="en-GB" sz="2800" b="1" dirty="0" smtClean="0">
                <a:latin typeface="+mn-lt"/>
              </a:rPr>
              <a:t>What does Cambridgeshire Therapeutic Thinking look like at Monkfield Park? </a:t>
            </a:r>
            <a:r>
              <a:rPr lang="en-GB" sz="2800" dirty="0" smtClean="0">
                <a:latin typeface="+mn-lt"/>
              </a:rPr>
              <a:t/>
            </a:r>
            <a:br>
              <a:rPr lang="en-GB" sz="2800" dirty="0" smtClean="0">
                <a:latin typeface="+mn-lt"/>
              </a:rPr>
            </a:br>
            <a:endParaRPr lang="en-GB" sz="2800" dirty="0">
              <a:latin typeface="+mn-lt"/>
            </a:endParaRPr>
          </a:p>
        </p:txBody>
      </p:sp>
      <p:sp>
        <p:nvSpPr>
          <p:cNvPr id="3" name="Content Placeholder 2"/>
          <p:cNvSpPr>
            <a:spLocks noGrp="1"/>
          </p:cNvSpPr>
          <p:nvPr>
            <p:ph idx="1"/>
          </p:nvPr>
        </p:nvSpPr>
        <p:spPr>
          <a:xfrm>
            <a:off x="838200" y="1345223"/>
            <a:ext cx="10515600" cy="4831740"/>
          </a:xfrm>
        </p:spPr>
        <p:txBody>
          <a:bodyPr>
            <a:normAutofit lnSpcReduction="10000"/>
          </a:bodyPr>
          <a:lstStyle/>
          <a:p>
            <a:pPr marL="0" indent="0">
              <a:buNone/>
            </a:pPr>
            <a:endParaRPr lang="en-GB" dirty="0"/>
          </a:p>
          <a:p>
            <a:r>
              <a:rPr lang="en-GB" sz="2000" b="1" dirty="0" smtClean="0"/>
              <a:t>Ethos</a:t>
            </a:r>
            <a:r>
              <a:rPr lang="en-GB" sz="2000" dirty="0"/>
              <a:t>: </a:t>
            </a:r>
            <a:r>
              <a:rPr lang="en-GB" sz="2000" dirty="0" smtClean="0"/>
              <a:t>We </a:t>
            </a:r>
            <a:r>
              <a:rPr lang="en-GB" sz="2000" dirty="0"/>
              <a:t>have shared values and beliefs as to the importance of the </a:t>
            </a:r>
            <a:r>
              <a:rPr lang="en-GB" sz="2000" dirty="0" smtClean="0"/>
              <a:t>Therapeutic Thinking </a:t>
            </a:r>
            <a:r>
              <a:rPr lang="en-GB" sz="2000" dirty="0"/>
              <a:t>approach. </a:t>
            </a:r>
            <a:r>
              <a:rPr lang="en-GB" sz="2000" dirty="0" smtClean="0"/>
              <a:t>It </a:t>
            </a:r>
            <a:r>
              <a:rPr lang="en-GB" sz="2000" dirty="0"/>
              <a:t>uses a restorative approach – teachers and children work together to rebuild relationships and repair any harm done. </a:t>
            </a:r>
          </a:p>
          <a:p>
            <a:r>
              <a:rPr lang="en-GB" sz="2000" b="1" dirty="0" smtClean="0"/>
              <a:t>Training</a:t>
            </a:r>
            <a:r>
              <a:rPr lang="en-GB" sz="2000" dirty="0"/>
              <a:t>: All staff </a:t>
            </a:r>
            <a:r>
              <a:rPr lang="en-GB" sz="2000" dirty="0" smtClean="0"/>
              <a:t>have been trained </a:t>
            </a:r>
            <a:r>
              <a:rPr lang="en-GB" sz="2000" dirty="0"/>
              <a:t>in </a:t>
            </a:r>
            <a:r>
              <a:rPr lang="en-GB" sz="2000" dirty="0" smtClean="0"/>
              <a:t>Therapeutic Thinking. We know </a:t>
            </a:r>
            <a:r>
              <a:rPr lang="en-GB" sz="2000" dirty="0"/>
              <a:t>how to promote positive and helpful behaviour and manage disruptive, difficult and dangerous behaviour. </a:t>
            </a:r>
            <a:r>
              <a:rPr lang="en-GB" sz="2000" dirty="0" smtClean="0"/>
              <a:t>Staff understand </a:t>
            </a:r>
            <a:r>
              <a:rPr lang="en-GB" sz="2000" dirty="0"/>
              <a:t>what a child’s behaviour might be communicating to them. </a:t>
            </a:r>
          </a:p>
          <a:p>
            <a:r>
              <a:rPr lang="en-GB" sz="2000" b="1" dirty="0" smtClean="0"/>
              <a:t>Shared </a:t>
            </a:r>
            <a:r>
              <a:rPr lang="en-GB" sz="2000" b="1" dirty="0"/>
              <a:t>approach</a:t>
            </a:r>
            <a:r>
              <a:rPr lang="en-GB" sz="2000" dirty="0"/>
              <a:t>: </a:t>
            </a:r>
            <a:r>
              <a:rPr lang="en-GB" sz="2000" dirty="0" smtClean="0"/>
              <a:t>We </a:t>
            </a:r>
            <a:r>
              <a:rPr lang="en-GB" sz="2000" dirty="0"/>
              <a:t>teach and model positive and helpful behaviour. </a:t>
            </a:r>
            <a:r>
              <a:rPr lang="en-GB" sz="2000" dirty="0" smtClean="0"/>
              <a:t>We all </a:t>
            </a:r>
            <a:r>
              <a:rPr lang="en-GB" sz="2000" dirty="0"/>
              <a:t>have a consistent </a:t>
            </a:r>
            <a:r>
              <a:rPr lang="en-GB" sz="2000" dirty="0" smtClean="0"/>
              <a:t>approach </a:t>
            </a:r>
            <a:r>
              <a:rPr lang="en-GB" sz="2000" dirty="0"/>
              <a:t>to managing situations and responding to incidents, using the same language and techniques. </a:t>
            </a:r>
          </a:p>
          <a:p>
            <a:r>
              <a:rPr lang="en-GB" sz="2000" b="1" dirty="0" smtClean="0"/>
              <a:t>Priorities</a:t>
            </a:r>
            <a:r>
              <a:rPr lang="en-GB" sz="2000" dirty="0"/>
              <a:t>: </a:t>
            </a:r>
            <a:r>
              <a:rPr lang="en-GB" sz="2000" dirty="0" smtClean="0"/>
              <a:t>We </a:t>
            </a:r>
            <a:r>
              <a:rPr lang="en-GB" sz="2000" dirty="0"/>
              <a:t>focus on preventing and de-escalating incidents, rather than reacting to them. </a:t>
            </a:r>
          </a:p>
          <a:p>
            <a:r>
              <a:rPr lang="en-GB" sz="2000" b="1" dirty="0" smtClean="0"/>
              <a:t>Consequences</a:t>
            </a:r>
            <a:r>
              <a:rPr lang="en-GB" sz="2000" dirty="0"/>
              <a:t>: Behaviours will have logical consequences that provide an </a:t>
            </a:r>
            <a:r>
              <a:rPr lang="en-GB" sz="2000" dirty="0" smtClean="0"/>
              <a:t>opportunity </a:t>
            </a:r>
            <a:r>
              <a:rPr lang="en-GB" sz="2000" dirty="0"/>
              <a:t>for a child to learn how to change a behaviour. Pupils don’t just ‘miss a break’ because they were disruptive in maths, for example. They may need to catch up uncompleted work, but adults will also try to understand why they were being disruptive, but pupils don’t lose their break as a punishment. </a:t>
            </a:r>
          </a:p>
          <a:p>
            <a:pPr marL="0" indent="0">
              <a:buNone/>
            </a:pPr>
            <a:endParaRPr lang="en-GB" dirty="0"/>
          </a:p>
        </p:txBody>
      </p:sp>
    </p:spTree>
    <p:extLst>
      <p:ext uri="{BB962C8B-B14F-4D97-AF65-F5344CB8AC3E}">
        <p14:creationId xmlns:p14="http://schemas.microsoft.com/office/powerpoint/2010/main" val="1049281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2FAA-60B5-4233-B593-BC9EDC5EAD13}"/>
              </a:ext>
            </a:extLst>
          </p:cNvPr>
          <p:cNvSpPr>
            <a:spLocks noGrp="1"/>
          </p:cNvSpPr>
          <p:nvPr>
            <p:ph type="title"/>
          </p:nvPr>
        </p:nvSpPr>
        <p:spPr>
          <a:xfrm>
            <a:off x="838200" y="365125"/>
            <a:ext cx="10515600" cy="2008798"/>
          </a:xfrm>
        </p:spPr>
        <p:txBody>
          <a:bodyPr>
            <a:normAutofit/>
          </a:bodyPr>
          <a:lstStyle/>
          <a:p>
            <a:pPr algn="ctr"/>
            <a:r>
              <a:rPr lang="en-GB" sz="1800" b="1" dirty="0" smtClean="0">
                <a:latin typeface="+mn-lt"/>
              </a:rPr>
              <a:t/>
            </a:r>
            <a:br>
              <a:rPr lang="en-GB" sz="1800" b="1" dirty="0" smtClean="0">
                <a:latin typeface="+mn-lt"/>
              </a:rPr>
            </a:br>
            <a:r>
              <a:rPr lang="en-GB" sz="1800" b="1" dirty="0">
                <a:latin typeface="+mn-lt"/>
              </a:rPr>
              <a:t/>
            </a:r>
            <a:br>
              <a:rPr lang="en-GB" sz="1800" b="1" dirty="0">
                <a:latin typeface="+mn-lt"/>
              </a:rPr>
            </a:br>
            <a:r>
              <a:rPr lang="en-GB" sz="1800" b="1" dirty="0" smtClean="0">
                <a:latin typeface="+mn-lt"/>
              </a:rPr>
              <a:t/>
            </a:r>
            <a:br>
              <a:rPr lang="en-GB" sz="1800" b="1" dirty="0" smtClean="0">
                <a:latin typeface="+mn-lt"/>
              </a:rPr>
            </a:br>
            <a:r>
              <a:rPr lang="en-GB" sz="1800" b="1" dirty="0">
                <a:latin typeface="+mn-lt"/>
              </a:rPr>
              <a:t/>
            </a:r>
            <a:br>
              <a:rPr lang="en-GB" sz="1800" b="1" dirty="0">
                <a:latin typeface="+mn-lt"/>
              </a:rPr>
            </a:br>
            <a:r>
              <a:rPr lang="en-GB" sz="1800" b="1" dirty="0" smtClean="0">
                <a:latin typeface="+mn-lt"/>
              </a:rPr>
              <a:t/>
            </a:r>
            <a:br>
              <a:rPr lang="en-GB" sz="1800" b="1" dirty="0" smtClean="0">
                <a:latin typeface="+mn-lt"/>
              </a:rPr>
            </a:br>
            <a:endParaRPr lang="en-GB" sz="1800" b="1" dirty="0">
              <a:latin typeface="+mn-lt"/>
            </a:endParaRPr>
          </a:p>
        </p:txBody>
      </p:sp>
      <p:pic>
        <p:nvPicPr>
          <p:cNvPr id="5" name="Picture 4" descr="\\MPPS14.Local\Folder Redirection$\Staff\Teaching Staff\LWard\Downloads\IMG_2142.JPG"/>
          <p:cNvPicPr/>
          <p:nvPr/>
        </p:nvPicPr>
        <p:blipFill rotWithShape="1">
          <a:blip r:embed="rId2" cstate="print">
            <a:extLst>
              <a:ext uri="{28A0092B-C50C-407E-A947-70E740481C1C}">
                <a14:useLocalDpi xmlns:a14="http://schemas.microsoft.com/office/drawing/2010/main" val="0"/>
              </a:ext>
            </a:extLst>
          </a:blip>
          <a:srcRect l="6548" t="21052" r="11939" b="45980"/>
          <a:stretch/>
        </p:blipFill>
        <p:spPr bwMode="auto">
          <a:xfrm>
            <a:off x="3744958" y="568823"/>
            <a:ext cx="4702064" cy="1400163"/>
          </a:xfrm>
          <a:prstGeom prst="rect">
            <a:avLst/>
          </a:prstGeom>
          <a:noFill/>
          <a:ln>
            <a:noFill/>
          </a:ln>
          <a:extLst>
            <a:ext uri="{53640926-AAD7-44D8-BBD7-CCE9431645EC}">
              <a14:shadowObscured xmlns:a14="http://schemas.microsoft.com/office/drawing/2010/main"/>
            </a:ext>
          </a:extLst>
        </p:spPr>
      </p:pic>
      <p:pic>
        <p:nvPicPr>
          <p:cNvPr id="6" name="Picture 5" descr="http://10.26.156.119:15555/47/fr_4.jpg"/>
          <p:cNvPicPr/>
          <p:nvPr/>
        </p:nvPicPr>
        <p:blipFill rotWithShape="1">
          <a:blip r:embed="rId3" cstate="print">
            <a:extLst>
              <a:ext uri="{28A0092B-C50C-407E-A947-70E740481C1C}">
                <a14:useLocalDpi xmlns:a14="http://schemas.microsoft.com/office/drawing/2010/main" val="0"/>
              </a:ext>
            </a:extLst>
          </a:blip>
          <a:srcRect l="15008" t="25865" r="11349" b="22811"/>
          <a:stretch/>
        </p:blipFill>
        <p:spPr bwMode="auto">
          <a:xfrm>
            <a:off x="479964" y="2212948"/>
            <a:ext cx="3129940" cy="1558953"/>
          </a:xfrm>
          <a:prstGeom prst="rect">
            <a:avLst/>
          </a:prstGeom>
          <a:noFill/>
          <a:ln>
            <a:noFill/>
          </a:ln>
          <a:extLst>
            <a:ext uri="{53640926-AAD7-44D8-BBD7-CCE9431645EC}">
              <a14:shadowObscured xmlns:a14="http://schemas.microsoft.com/office/drawing/2010/main"/>
            </a:ext>
          </a:extLst>
        </p:spPr>
      </p:pic>
      <p:pic>
        <p:nvPicPr>
          <p:cNvPr id="7" name="Picture 6" descr="http://10.26.156.119:15555/47/fr_0_size880.jpg"/>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800"/>
                    </a14:imgEffect>
                    <a14:imgEffect>
                      <a14:saturation sat="129000"/>
                    </a14:imgEffect>
                  </a14:imgLayer>
                </a14:imgProps>
              </a:ext>
              <a:ext uri="{28A0092B-C50C-407E-A947-70E740481C1C}">
                <a14:useLocalDpi xmlns:a14="http://schemas.microsoft.com/office/drawing/2010/main" val="0"/>
              </a:ext>
            </a:extLst>
          </a:blip>
          <a:srcRect l="14804" t="20715" r="11578" b="29439"/>
          <a:stretch/>
        </p:blipFill>
        <p:spPr bwMode="auto">
          <a:xfrm>
            <a:off x="8447022" y="2187475"/>
            <a:ext cx="3204905" cy="1584426"/>
          </a:xfrm>
          <a:prstGeom prst="rect">
            <a:avLst/>
          </a:prstGeom>
          <a:noFill/>
          <a:ln>
            <a:noFill/>
          </a:ln>
          <a:extLst>
            <a:ext uri="{53640926-AAD7-44D8-BBD7-CCE9431645EC}">
              <a14:shadowObscured xmlns:a14="http://schemas.microsoft.com/office/drawing/2010/main"/>
            </a:ext>
          </a:extLst>
        </p:spPr>
      </p:pic>
      <p:pic>
        <p:nvPicPr>
          <p:cNvPr id="8" name="Picture 7" descr="http://10.26.156.119:15555/47/fr_1_size880.jpg"/>
          <p:cNvPicPr/>
          <p:nvPr/>
        </p:nvPicPr>
        <p:blipFill rotWithShape="1">
          <a:blip r:embed="rId6">
            <a:extLst>
              <a:ext uri="{28A0092B-C50C-407E-A947-70E740481C1C}">
                <a14:useLocalDpi xmlns:a14="http://schemas.microsoft.com/office/drawing/2010/main" val="0"/>
              </a:ext>
            </a:extLst>
          </a:blip>
          <a:srcRect l="15197" t="28951" r="8028" b="17446"/>
          <a:stretch/>
        </p:blipFill>
        <p:spPr bwMode="auto">
          <a:xfrm>
            <a:off x="3908031" y="2212949"/>
            <a:ext cx="4240864" cy="1558952"/>
          </a:xfrm>
          <a:prstGeom prst="rect">
            <a:avLst/>
          </a:prstGeom>
          <a:noFill/>
          <a:ln>
            <a:noFill/>
          </a:ln>
          <a:extLst>
            <a:ext uri="{53640926-AAD7-44D8-BBD7-CCE9431645EC}">
              <a14:shadowObscured xmlns:a14="http://schemas.microsoft.com/office/drawing/2010/main"/>
            </a:ext>
          </a:extLst>
        </p:spPr>
      </p:pic>
      <p:pic>
        <p:nvPicPr>
          <p:cNvPr id="9" name="Picture 8" descr="M:\The Monkfield Way\IMG_2137.JPG"/>
          <p:cNvPicPr/>
          <p:nvPr/>
        </p:nvPicPr>
        <p:blipFill rotWithShape="1">
          <a:blip r:embed="rId7" cstate="print">
            <a:extLst>
              <a:ext uri="{BEBA8EAE-BF5A-486C-A8C5-ECC9F3942E4B}">
                <a14:imgProps xmlns:a14="http://schemas.microsoft.com/office/drawing/2010/main">
                  <a14:imgLayer r:embed="rId8">
                    <a14:imgEffect>
                      <a14:artisticTexturizer scaling="40"/>
                    </a14:imgEffect>
                    <a14:imgEffect>
                      <a14:colorTemperature colorTemp="5800"/>
                    </a14:imgEffect>
                  </a14:imgLayer>
                </a14:imgProps>
              </a:ext>
              <a:ext uri="{28A0092B-C50C-407E-A947-70E740481C1C}">
                <a14:useLocalDpi xmlns:a14="http://schemas.microsoft.com/office/drawing/2010/main" val="0"/>
              </a:ext>
            </a:extLst>
          </a:blip>
          <a:srcRect l="5639" t="19070" r="14090" b="28134"/>
          <a:stretch/>
        </p:blipFill>
        <p:spPr bwMode="auto">
          <a:xfrm>
            <a:off x="1959094" y="4098611"/>
            <a:ext cx="3729529" cy="1830187"/>
          </a:xfrm>
          <a:prstGeom prst="rect">
            <a:avLst/>
          </a:prstGeom>
          <a:noFill/>
          <a:ln>
            <a:noFill/>
          </a:ln>
          <a:extLst>
            <a:ext uri="{53640926-AAD7-44D8-BBD7-CCE9431645EC}">
              <a14:shadowObscured xmlns:a14="http://schemas.microsoft.com/office/drawing/2010/main"/>
            </a:ext>
          </a:extLst>
        </p:spPr>
      </p:pic>
      <p:pic>
        <p:nvPicPr>
          <p:cNvPr id="10" name="Picture 9" descr="http://10.26.156.119:15555/47/fr_3.jpg"/>
          <p:cNvPicPr/>
          <p:nvPr/>
        </p:nvPicPr>
        <p:blipFill rotWithShape="1">
          <a:blip r:embed="rId9" cstate="print">
            <a:extLst>
              <a:ext uri="{BEBA8EAE-BF5A-486C-A8C5-ECC9F3942E4B}">
                <a14:imgProps xmlns:a14="http://schemas.microsoft.com/office/drawing/2010/main">
                  <a14:imgLayer r:embed="rId10">
                    <a14:imgEffect>
                      <a14:artisticTexturizer/>
                    </a14:imgEffect>
                  </a14:imgLayer>
                </a14:imgProps>
              </a:ext>
              <a:ext uri="{28A0092B-C50C-407E-A947-70E740481C1C}">
                <a14:useLocalDpi xmlns:a14="http://schemas.microsoft.com/office/drawing/2010/main" val="0"/>
              </a:ext>
            </a:extLst>
          </a:blip>
          <a:srcRect l="20695" t="25497" r="5924" b="21994"/>
          <a:stretch/>
        </p:blipFill>
        <p:spPr bwMode="auto">
          <a:xfrm>
            <a:off x="6567855" y="4098611"/>
            <a:ext cx="3596053" cy="18301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09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8706" y="234094"/>
            <a:ext cx="8453802" cy="6432575"/>
          </a:xfrm>
          <a:prstGeom prst="rect">
            <a:avLst/>
          </a:prstGeom>
        </p:spPr>
      </p:pic>
    </p:spTree>
    <p:extLst>
      <p:ext uri="{BB962C8B-B14F-4D97-AF65-F5344CB8AC3E}">
        <p14:creationId xmlns:p14="http://schemas.microsoft.com/office/powerpoint/2010/main" val="396131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2903" y="284652"/>
            <a:ext cx="9728689" cy="6271588"/>
          </a:xfrm>
          <a:prstGeom prst="rect">
            <a:avLst/>
          </a:prstGeom>
        </p:spPr>
      </p:pic>
    </p:spTree>
    <p:extLst>
      <p:ext uri="{BB962C8B-B14F-4D97-AF65-F5344CB8AC3E}">
        <p14:creationId xmlns:p14="http://schemas.microsoft.com/office/powerpoint/2010/main" val="422472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274885" y="255145"/>
            <a:ext cx="9530861" cy="6242537"/>
          </a:xfrm>
          <a:prstGeom prst="rect">
            <a:avLst/>
          </a:prstGeom>
        </p:spPr>
      </p:pic>
    </p:spTree>
    <p:extLst>
      <p:ext uri="{BB962C8B-B14F-4D97-AF65-F5344CB8AC3E}">
        <p14:creationId xmlns:p14="http://schemas.microsoft.com/office/powerpoint/2010/main" val="299320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404C-E02D-4E10-B6A5-7C7FD726E9A6}"/>
              </a:ext>
            </a:extLst>
          </p:cNvPr>
          <p:cNvSpPr>
            <a:spLocks noGrp="1"/>
          </p:cNvSpPr>
          <p:nvPr>
            <p:ph type="title"/>
          </p:nvPr>
        </p:nvSpPr>
        <p:spPr>
          <a:xfrm>
            <a:off x="838200" y="831118"/>
            <a:ext cx="10515600" cy="575651"/>
          </a:xfrm>
        </p:spPr>
        <p:txBody>
          <a:bodyPr>
            <a:noAutofit/>
          </a:bodyPr>
          <a:lstStyle/>
          <a:p>
            <a:pPr algn="ctr"/>
            <a:r>
              <a:rPr lang="en-GB" sz="2800" b="1" dirty="0">
                <a:latin typeface="+mn-lt"/>
              </a:rPr>
              <a:t>What do consequences look like when </a:t>
            </a:r>
            <a:r>
              <a:rPr lang="en-GB" sz="2800" b="1" dirty="0" smtClean="0">
                <a:latin typeface="+mn-lt"/>
              </a:rPr>
              <a:t>inappropriate </a:t>
            </a:r>
            <a:r>
              <a:rPr lang="en-GB" sz="2800" b="1" dirty="0">
                <a:latin typeface="+mn-lt"/>
              </a:rPr>
              <a:t>behaviours occur?</a:t>
            </a:r>
            <a:r>
              <a:rPr lang="en-GB" sz="2800" dirty="0">
                <a:latin typeface="+mn-lt"/>
              </a:rPr>
              <a:t/>
            </a:r>
            <a:br>
              <a:rPr lang="en-GB" sz="2800" dirty="0">
                <a:latin typeface="+mn-lt"/>
              </a:rPr>
            </a:br>
            <a:endParaRPr lang="en-GB" sz="2800" dirty="0">
              <a:latin typeface="+mn-lt"/>
            </a:endParaRPr>
          </a:p>
        </p:txBody>
      </p:sp>
      <p:sp>
        <p:nvSpPr>
          <p:cNvPr id="3" name="Content Placeholder 2">
            <a:extLst>
              <a:ext uri="{FF2B5EF4-FFF2-40B4-BE49-F238E27FC236}">
                <a16:creationId xmlns:a16="http://schemas.microsoft.com/office/drawing/2014/main" id="{706AB128-CB96-4037-912C-3D5669EA8C91}"/>
              </a:ext>
            </a:extLst>
          </p:cNvPr>
          <p:cNvSpPr>
            <a:spLocks noGrp="1"/>
          </p:cNvSpPr>
          <p:nvPr>
            <p:ph idx="1"/>
          </p:nvPr>
        </p:nvSpPr>
        <p:spPr>
          <a:xfrm>
            <a:off x="838200" y="1825625"/>
            <a:ext cx="10515600" cy="1990238"/>
          </a:xfrm>
        </p:spPr>
        <p:txBody>
          <a:bodyPr>
            <a:normAutofit lnSpcReduction="10000"/>
          </a:bodyPr>
          <a:lstStyle/>
          <a:p>
            <a:pPr marL="0" indent="0">
              <a:buNone/>
            </a:pPr>
            <a:r>
              <a:rPr lang="en-GB" sz="2000" dirty="0"/>
              <a:t>Where children show </a:t>
            </a:r>
            <a:r>
              <a:rPr lang="en-GB" sz="2000" dirty="0" smtClean="0"/>
              <a:t>inappropriate </a:t>
            </a:r>
            <a:r>
              <a:rPr lang="en-GB" sz="2000" dirty="0"/>
              <a:t>behaviours, it is appropriate and necessary for them to see the consequences to their actions. </a:t>
            </a:r>
            <a:endParaRPr lang="en-GB" sz="2000" dirty="0" smtClean="0"/>
          </a:p>
          <a:p>
            <a:pPr marL="0" indent="0">
              <a:buNone/>
            </a:pPr>
            <a:endParaRPr lang="en-GB" sz="2000" dirty="0"/>
          </a:p>
          <a:p>
            <a:pPr marL="0" indent="0">
              <a:buNone/>
            </a:pPr>
            <a:r>
              <a:rPr lang="en-GB" sz="2000" dirty="0" smtClean="0"/>
              <a:t>There </a:t>
            </a:r>
            <a:r>
              <a:rPr lang="en-GB" sz="2000" dirty="0"/>
              <a:t>are two types of consequences that should be used, Protective </a:t>
            </a:r>
            <a:r>
              <a:rPr lang="en-GB" sz="2000" dirty="0" smtClean="0"/>
              <a:t>and/or </a:t>
            </a:r>
            <a:r>
              <a:rPr lang="en-GB" sz="2000" dirty="0"/>
              <a:t>Educational. </a:t>
            </a:r>
            <a:r>
              <a:rPr lang="en-GB" sz="2000" dirty="0" smtClean="0"/>
              <a:t>When </a:t>
            </a:r>
            <a:r>
              <a:rPr lang="en-GB" sz="2000" dirty="0"/>
              <a:t>carrying out conversations with children about their actions this should be done during their free time (break time and lunchtime).</a:t>
            </a:r>
          </a:p>
          <a:p>
            <a:endParaRPr lang="en-GB" dirty="0"/>
          </a:p>
        </p:txBody>
      </p:sp>
    </p:spTree>
    <p:extLst>
      <p:ext uri="{BB962C8B-B14F-4D97-AF65-F5344CB8AC3E}">
        <p14:creationId xmlns:p14="http://schemas.microsoft.com/office/powerpoint/2010/main" val="328973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8149-78A9-4320-BCA6-368D21D8B63E}"/>
              </a:ext>
            </a:extLst>
          </p:cNvPr>
          <p:cNvSpPr>
            <a:spLocks noGrp="1"/>
          </p:cNvSpPr>
          <p:nvPr>
            <p:ph type="title"/>
          </p:nvPr>
        </p:nvSpPr>
        <p:spPr/>
        <p:txBody>
          <a:bodyPr>
            <a:normAutofit/>
          </a:bodyPr>
          <a:lstStyle/>
          <a:p>
            <a:pPr algn="ctr"/>
            <a:r>
              <a:rPr lang="en-US" sz="2800" b="1" dirty="0">
                <a:latin typeface="+mn-lt"/>
              </a:rPr>
              <a:t>Protective Consequences </a:t>
            </a:r>
            <a:endParaRPr lang="en-GB" sz="2800" b="1" dirty="0">
              <a:latin typeface="+mn-lt"/>
            </a:endParaRPr>
          </a:p>
        </p:txBody>
      </p:sp>
      <p:sp>
        <p:nvSpPr>
          <p:cNvPr id="3" name="Content Placeholder 2">
            <a:extLst>
              <a:ext uri="{FF2B5EF4-FFF2-40B4-BE49-F238E27FC236}">
                <a16:creationId xmlns:a16="http://schemas.microsoft.com/office/drawing/2014/main" id="{D10521A0-A0B3-4B39-943C-871CBEBC29AF}"/>
              </a:ext>
            </a:extLst>
          </p:cNvPr>
          <p:cNvSpPr>
            <a:spLocks noGrp="1"/>
          </p:cNvSpPr>
          <p:nvPr>
            <p:ph idx="1"/>
          </p:nvPr>
        </p:nvSpPr>
        <p:spPr>
          <a:xfrm>
            <a:off x="838200" y="1512277"/>
            <a:ext cx="10515600" cy="4866909"/>
          </a:xfrm>
        </p:spPr>
        <p:txBody>
          <a:bodyPr>
            <a:normAutofit/>
          </a:bodyPr>
          <a:lstStyle/>
          <a:p>
            <a:pPr marL="0" indent="0">
              <a:buNone/>
            </a:pPr>
            <a:r>
              <a:rPr lang="en-GB" sz="2000" dirty="0"/>
              <a:t>Protective Consequences is a removal of a freedom to manage </a:t>
            </a:r>
            <a:r>
              <a:rPr lang="en-GB" sz="2000" dirty="0" smtClean="0"/>
              <a:t>dangerous behaviour. </a:t>
            </a:r>
            <a:r>
              <a:rPr lang="en-GB" sz="2000" dirty="0"/>
              <a:t>They </a:t>
            </a:r>
            <a:r>
              <a:rPr lang="en-GB" sz="2000" dirty="0" smtClean="0"/>
              <a:t>could </a:t>
            </a:r>
            <a:r>
              <a:rPr lang="en-GB" sz="2000" dirty="0"/>
              <a:t>include</a:t>
            </a:r>
            <a:r>
              <a:rPr lang="en-GB" sz="2000" dirty="0" smtClean="0"/>
              <a:t>:</a:t>
            </a:r>
          </a:p>
          <a:p>
            <a:pPr marL="0" indent="0">
              <a:buNone/>
            </a:pPr>
            <a:endParaRPr lang="en-GB" sz="2000" dirty="0"/>
          </a:p>
          <a:p>
            <a:r>
              <a:rPr lang="en-GB" sz="2000" dirty="0" smtClean="0"/>
              <a:t>increased </a:t>
            </a:r>
            <a:r>
              <a:rPr lang="en-GB" sz="2000" dirty="0"/>
              <a:t>staff ratios (</a:t>
            </a:r>
            <a:r>
              <a:rPr lang="en-GB" sz="2000" dirty="0" smtClean="0"/>
              <a:t>increased </a:t>
            </a:r>
            <a:r>
              <a:rPr lang="en-GB" sz="2000" dirty="0"/>
              <a:t>supervision of an identified child/children</a:t>
            </a:r>
            <a:r>
              <a:rPr lang="en-GB" sz="2000" dirty="0" smtClean="0"/>
              <a:t>)</a:t>
            </a:r>
          </a:p>
          <a:p>
            <a:r>
              <a:rPr lang="en-GB" sz="2000" dirty="0"/>
              <a:t>b</a:t>
            </a:r>
            <a:r>
              <a:rPr lang="en-GB" sz="2000" dirty="0" smtClean="0"/>
              <a:t>eing escorted </a:t>
            </a:r>
            <a:r>
              <a:rPr lang="en-GB" sz="2000" dirty="0"/>
              <a:t>in social situations e.g. transition </a:t>
            </a:r>
            <a:r>
              <a:rPr lang="en-GB" sz="2000" dirty="0" smtClean="0"/>
              <a:t>times</a:t>
            </a:r>
          </a:p>
          <a:p>
            <a:r>
              <a:rPr lang="en-GB" sz="2000" dirty="0" smtClean="0"/>
              <a:t>differentiated </a:t>
            </a:r>
            <a:r>
              <a:rPr lang="en-GB" sz="2000" dirty="0"/>
              <a:t>teaching </a:t>
            </a:r>
            <a:r>
              <a:rPr lang="en-GB" sz="2000" dirty="0" smtClean="0"/>
              <a:t>space </a:t>
            </a:r>
          </a:p>
          <a:p>
            <a:r>
              <a:rPr lang="en-GB" sz="2000" dirty="0" smtClean="0"/>
              <a:t>limiting </a:t>
            </a:r>
            <a:r>
              <a:rPr lang="en-GB" sz="2000" dirty="0"/>
              <a:t>access to activity or area of the </a:t>
            </a:r>
            <a:r>
              <a:rPr lang="en-GB" sz="2000" dirty="0" smtClean="0"/>
              <a:t>school</a:t>
            </a:r>
          </a:p>
          <a:p>
            <a:r>
              <a:rPr lang="en-GB" sz="2000" dirty="0" smtClean="0"/>
              <a:t>limited </a:t>
            </a:r>
            <a:r>
              <a:rPr lang="en-GB" sz="2000" dirty="0"/>
              <a:t>access to lunchtime </a:t>
            </a:r>
            <a:r>
              <a:rPr lang="en-GB" sz="2000" dirty="0" smtClean="0"/>
              <a:t>choices</a:t>
            </a:r>
            <a:endParaRPr lang="en-GB" sz="2000" dirty="0"/>
          </a:p>
        </p:txBody>
      </p:sp>
    </p:spTree>
    <p:extLst>
      <p:ext uri="{BB962C8B-B14F-4D97-AF65-F5344CB8AC3E}">
        <p14:creationId xmlns:p14="http://schemas.microsoft.com/office/powerpoint/2010/main" val="1700101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E32F-79CD-44EB-B3E4-67B33B1A7570}"/>
              </a:ext>
            </a:extLst>
          </p:cNvPr>
          <p:cNvSpPr>
            <a:spLocks noGrp="1"/>
          </p:cNvSpPr>
          <p:nvPr>
            <p:ph type="title"/>
          </p:nvPr>
        </p:nvSpPr>
        <p:spPr>
          <a:xfrm>
            <a:off x="838200" y="365125"/>
            <a:ext cx="10515600" cy="777875"/>
          </a:xfrm>
        </p:spPr>
        <p:txBody>
          <a:bodyPr>
            <a:normAutofit/>
          </a:bodyPr>
          <a:lstStyle/>
          <a:p>
            <a:pPr algn="ctr"/>
            <a:r>
              <a:rPr lang="en-US" sz="2800" b="1" dirty="0">
                <a:latin typeface="+mn-lt"/>
              </a:rPr>
              <a:t>Educational Consequences </a:t>
            </a:r>
            <a:endParaRPr lang="en-GB" sz="2800" b="1" dirty="0">
              <a:latin typeface="+mn-lt"/>
            </a:endParaRPr>
          </a:p>
        </p:txBody>
      </p:sp>
      <p:sp>
        <p:nvSpPr>
          <p:cNvPr id="3" name="Content Placeholder 2">
            <a:extLst>
              <a:ext uri="{FF2B5EF4-FFF2-40B4-BE49-F238E27FC236}">
                <a16:creationId xmlns:a16="http://schemas.microsoft.com/office/drawing/2014/main" id="{61C72268-9DF6-4343-98D1-90FDF0CE4646}"/>
              </a:ext>
            </a:extLst>
          </p:cNvPr>
          <p:cNvSpPr>
            <a:spLocks noGrp="1"/>
          </p:cNvSpPr>
          <p:nvPr>
            <p:ph idx="1"/>
          </p:nvPr>
        </p:nvSpPr>
        <p:spPr>
          <a:xfrm>
            <a:off x="838200" y="1342048"/>
            <a:ext cx="10515600" cy="4351338"/>
          </a:xfrm>
        </p:spPr>
        <p:txBody>
          <a:bodyPr>
            <a:normAutofit/>
          </a:bodyPr>
          <a:lstStyle/>
          <a:p>
            <a:pPr marL="0" indent="0">
              <a:buNone/>
            </a:pPr>
            <a:r>
              <a:rPr lang="en-GB" sz="2000" dirty="0"/>
              <a:t>Educational consequences is to aid learning, rehearsing, or teaching so the freedom can be returned. In assessing the need for a consequence we will </a:t>
            </a:r>
            <a:r>
              <a:rPr lang="en-GB" sz="2000" dirty="0" smtClean="0"/>
              <a:t>ask the following questions using visual supports: </a:t>
            </a:r>
          </a:p>
          <a:p>
            <a:pPr marL="0" indent="0">
              <a:buNone/>
            </a:pPr>
            <a:endParaRPr lang="en-GB" sz="2000" dirty="0" smtClean="0"/>
          </a:p>
          <a:p>
            <a:r>
              <a:rPr lang="en-GB" sz="2000" dirty="0" smtClean="0"/>
              <a:t>modelling </a:t>
            </a:r>
            <a:r>
              <a:rPr lang="en-GB" sz="2000" dirty="0"/>
              <a:t>of activities where the behaviour has </a:t>
            </a:r>
            <a:r>
              <a:rPr lang="en-GB" sz="2000" dirty="0" smtClean="0"/>
              <a:t>occurred</a:t>
            </a:r>
          </a:p>
          <a:p>
            <a:r>
              <a:rPr lang="en-GB" sz="2000" dirty="0" smtClean="0"/>
              <a:t>restorative </a:t>
            </a:r>
            <a:r>
              <a:rPr lang="en-GB" sz="2000" dirty="0"/>
              <a:t>actions </a:t>
            </a:r>
            <a:endParaRPr lang="en-GB" sz="2000" dirty="0" smtClean="0"/>
          </a:p>
          <a:p>
            <a:r>
              <a:rPr lang="en-GB" sz="2000" dirty="0" smtClean="0"/>
              <a:t>whole </a:t>
            </a:r>
            <a:r>
              <a:rPr lang="en-GB" sz="2000" dirty="0"/>
              <a:t>class/small group activities on specific </a:t>
            </a:r>
            <a:r>
              <a:rPr lang="en-GB" sz="2000" dirty="0" smtClean="0"/>
              <a:t>topics</a:t>
            </a:r>
          </a:p>
          <a:p>
            <a:r>
              <a:rPr lang="en-GB" sz="2000" dirty="0" smtClean="0"/>
              <a:t>educational </a:t>
            </a:r>
            <a:r>
              <a:rPr lang="en-GB" sz="2000" dirty="0"/>
              <a:t>opportunities e.g. research into the rules of football, reflection time, de-escalation strategies specific to the individual child. </a:t>
            </a:r>
          </a:p>
          <a:p>
            <a:pPr lvl="0"/>
            <a:endParaRPr lang="en-GB" sz="1800" dirty="0"/>
          </a:p>
          <a:p>
            <a:pPr lvl="0"/>
            <a:endParaRPr lang="en-GB" sz="1800" dirty="0"/>
          </a:p>
        </p:txBody>
      </p:sp>
    </p:spTree>
    <p:extLst>
      <p:ext uri="{BB962C8B-B14F-4D97-AF65-F5344CB8AC3E}">
        <p14:creationId xmlns:p14="http://schemas.microsoft.com/office/powerpoint/2010/main" val="2739402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784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What does Cambridgeshire Therapeutic Thinking look like at Monkfield Park?  </vt:lpstr>
      <vt:lpstr>     </vt:lpstr>
      <vt:lpstr>PowerPoint Presentation</vt:lpstr>
      <vt:lpstr>PowerPoint Presentation</vt:lpstr>
      <vt:lpstr>PowerPoint Presentation</vt:lpstr>
      <vt:lpstr>What do consequences look like when inappropriate behaviours occur? </vt:lpstr>
      <vt:lpstr>Protective Consequences </vt:lpstr>
      <vt:lpstr>Educational Consequences </vt:lpstr>
      <vt:lpstr>Restorative Questioning</vt:lpstr>
      <vt:lpstr>How can schools and parents work together?</vt:lpstr>
      <vt:lpstr> Some ideas to try at home</vt:lpstr>
      <vt:lpstr>PowerPoint Presentation</vt:lpstr>
    </vt:vector>
  </TitlesOfParts>
  <Company>Monkfield Park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Paula Ray</dc:creator>
  <cp:lastModifiedBy>Kate Major</cp:lastModifiedBy>
  <cp:revision>32</cp:revision>
  <dcterms:created xsi:type="dcterms:W3CDTF">2023-12-11T12:03:58Z</dcterms:created>
  <dcterms:modified xsi:type="dcterms:W3CDTF">2024-02-06T08:50:17Z</dcterms:modified>
</cp:coreProperties>
</file>