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1"/>
  </p:notesMasterIdLst>
  <p:sldIdLst>
    <p:sldId id="256" r:id="rId2"/>
    <p:sldId id="1014" r:id="rId3"/>
    <p:sldId id="266" r:id="rId4"/>
    <p:sldId id="834" r:id="rId5"/>
    <p:sldId id="882" r:id="rId6"/>
    <p:sldId id="382" r:id="rId7"/>
    <p:sldId id="384" r:id="rId8"/>
    <p:sldId id="818" r:id="rId9"/>
    <p:sldId id="383" r:id="rId10"/>
    <p:sldId id="296" r:id="rId11"/>
    <p:sldId id="1015" r:id="rId12"/>
    <p:sldId id="973" r:id="rId13"/>
    <p:sldId id="282" r:id="rId14"/>
    <p:sldId id="946" r:id="rId15"/>
    <p:sldId id="779" r:id="rId16"/>
    <p:sldId id="289" r:id="rId17"/>
    <p:sldId id="1016" r:id="rId18"/>
    <p:sldId id="1013" r:id="rId19"/>
    <p:sldId id="1012" r:id="rId2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76367" autoAdjust="0"/>
  </p:normalViewPr>
  <p:slideViewPr>
    <p:cSldViewPr snapToGrid="0" snapToObjects="1">
      <p:cViewPr varScale="1">
        <p:scale>
          <a:sx n="88" d="100"/>
          <a:sy n="88" d="100"/>
        </p:scale>
        <p:origin x="1896" y="8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1" d="100"/>
          <a:sy n="61" d="100"/>
        </p:scale>
        <p:origin x="2448"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704F3A82-F637-1543-8C13-D12BDF0F499A}" type="datetimeFigureOut">
              <a:rPr lang="en-US" smtClean="0"/>
              <a:t>10/3/2022</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dirty="0"/>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designed as an introduction to Read Write Inc when you first implement the programme in your school and for parents of new YR children each September.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practise how they can help their child at home based on the child’s group.</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dirty="0"/>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79768" y="4715154"/>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Once children know one way of reading and writing every sound, </a:t>
            </a:r>
            <a:r>
              <a:rPr lang="en-US" altLang="ja-JP" sz="1200" dirty="0">
                <a:latin typeface="Arial" pitchFamily="34" charset="0"/>
                <a:cs typeface="Arial" pitchFamily="34" charset="0"/>
              </a:rPr>
              <a:t>they start to learn spellings for each sound they already know</a:t>
            </a:r>
            <a:r>
              <a:rPr lang="en-US" altLang="ja-JP" sz="1200" dirty="0" smtClean="0">
                <a:latin typeface="Arial" pitchFamily="34" charset="0"/>
                <a:cs typeface="Arial" pitchFamily="34" charset="0"/>
              </a:rPr>
              <a:t>.</a:t>
            </a:r>
          </a:p>
          <a:p>
            <a:pPr marL="0" marR="0" lvl="0" indent="0" algn="l" rtl="0">
              <a:spcBef>
                <a:spcPts val="0"/>
              </a:spcBef>
              <a:buSzPct val="25000"/>
              <a:buNone/>
            </a:pPr>
            <a:endParaRPr lang="en-US" altLang="ja-JP" sz="1200" dirty="0">
              <a:latin typeface="Arial" pitchFamily="34" charset="0"/>
              <a:cs typeface="Arial" pitchFamily="34" charset="0"/>
            </a:endParaRPr>
          </a:p>
          <a:p>
            <a:pPr marL="0" marR="0" lvl="0" indent="0" algn="l" rtl="0">
              <a:spcBef>
                <a:spcPts val="0"/>
              </a:spcBef>
              <a:buSzPct val="25000"/>
              <a:buNone/>
            </a:pPr>
            <a:r>
              <a:rPr lang="en-US" altLang="ja-JP" sz="1200" i="1" dirty="0">
                <a:latin typeface="Arial" pitchFamily="34" charset="0"/>
                <a:cs typeface="Arial" pitchFamily="34" charset="0"/>
              </a:rPr>
              <a:t>Point to the chart to show. </a:t>
            </a:r>
          </a:p>
          <a:p>
            <a:pPr marL="0" marR="0" lvl="0" indent="0" algn="l" rtl="0">
              <a:spcBef>
                <a:spcPts val="0"/>
              </a:spcBef>
              <a:buSzPct val="25000"/>
              <a:buNone/>
            </a:pPr>
            <a:r>
              <a:rPr lang="en-US" altLang="ja-JP" sz="1200" dirty="0">
                <a:latin typeface="Arial" pitchFamily="34" charset="0"/>
                <a:cs typeface="Arial" pitchFamily="34" charset="0"/>
              </a:rPr>
              <a:t>For example, they know ‘ay’ and now learn a-e and ai as other spellings for the same sound</a:t>
            </a:r>
            <a:r>
              <a:rPr lang="en-US" altLang="ja-JP" sz="1200" dirty="0" smtClean="0">
                <a:latin typeface="Arial" pitchFamily="34" charset="0"/>
                <a:cs typeface="Arial" pitchFamily="34" charset="0"/>
              </a:rPr>
              <a:t>.</a:t>
            </a:r>
          </a:p>
          <a:p>
            <a:pPr marL="0" marR="0" lvl="0" indent="0" algn="l" rtl="0">
              <a:spcBef>
                <a:spcPts val="0"/>
              </a:spcBef>
              <a:buSzPct val="25000"/>
              <a:buNone/>
            </a:pPr>
            <a:endParaRPr lang="en-US" altLang="ja-JP" sz="1200" dirty="0" smtClean="0">
              <a:latin typeface="Arial" pitchFamily="34" charset="0"/>
              <a:cs typeface="Arial" pitchFamily="34" charset="0"/>
            </a:endParaRPr>
          </a:p>
          <a:p>
            <a:pPr marL="0" marR="0" lvl="0" indent="0" algn="l" rtl="0">
              <a:spcBef>
                <a:spcPts val="0"/>
              </a:spcBef>
              <a:buSzPct val="25000"/>
              <a:buNone/>
            </a:pPr>
            <a:r>
              <a:rPr lang="en-US" altLang="ja-JP" sz="1200" b="1" dirty="0" smtClean="0">
                <a:latin typeface="Arial" pitchFamily="34" charset="0"/>
                <a:cs typeface="Arial" pitchFamily="34" charset="0"/>
              </a:rPr>
              <a:t>LAUREN</a:t>
            </a:r>
            <a:r>
              <a:rPr lang="en-US" altLang="ja-JP" sz="1200" b="1" baseline="0" dirty="0" smtClean="0">
                <a:latin typeface="Arial" pitchFamily="34" charset="0"/>
                <a:cs typeface="Arial" pitchFamily="34" charset="0"/>
              </a:rPr>
              <a:t> </a:t>
            </a:r>
            <a:endParaRPr lang="en-US" altLang="ja-JP" sz="1200" b="1" dirty="0">
              <a:latin typeface="Arial" pitchFamily="34" charset="0"/>
              <a:cs typeface="Arial" pitchFamily="34" charset="0"/>
            </a:endParaRPr>
          </a:p>
        </p:txBody>
      </p:sp>
      <p:sp>
        <p:nvSpPr>
          <p:cNvPr id="252" name="Shape 252"/>
          <p:cNvSpPr txBox="1">
            <a:spLocks noGrp="1"/>
          </p:cNvSpPr>
          <p:nvPr>
            <p:ph type="sldNum" idx="12"/>
          </p:nvPr>
        </p:nvSpPr>
        <p:spPr>
          <a:xfrm>
            <a:off x="3850442" y="9428584"/>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dirty="0"/>
          </a:p>
          <a:p>
            <a:pPr marL="0" marR="0" lvl="0" indent="0" algn="l" rtl="0">
              <a:spcBef>
                <a:spcPts val="0"/>
              </a:spcBef>
              <a:buSzPct val="25000"/>
              <a:buNone/>
            </a:pPr>
            <a:r>
              <a:rPr lang="en-US" dirty="0"/>
              <a:t>We use Fred Talk to help children read.</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smtClean="0"/>
          </a:p>
          <a:p>
            <a:pPr marL="0" marR="0" lvl="0" indent="0" algn="l" rtl="0">
              <a:spcBef>
                <a:spcPts val="0"/>
              </a:spcBef>
              <a:buSzPct val="25000"/>
              <a:buNone/>
            </a:pPr>
            <a:r>
              <a:rPr lang="en-US" b="1" dirty="0" smtClean="0"/>
              <a:t>LAUREN </a:t>
            </a:r>
            <a:endParaRPr lang="en-US" b="1" dirty="0"/>
          </a:p>
        </p:txBody>
      </p:sp>
      <p:sp>
        <p:nvSpPr>
          <p:cNvPr id="4" name="Slide Number Placeholder 3"/>
          <p:cNvSpPr>
            <a:spLocks noGrp="1"/>
          </p:cNvSpPr>
          <p:nvPr>
            <p:ph type="sldNum" sz="quarter" idx="10"/>
          </p:nvPr>
        </p:nvSpPr>
        <p:spPr/>
        <p:txBody>
          <a:bodyPr/>
          <a:lstStyle/>
          <a:p>
            <a:fld id="{492E07CC-6AAD-1047-BB31-41E7C9B8EA12}" type="slidenum">
              <a:rPr lang="en-US" smtClean="0"/>
              <a:t>11</a:t>
            </a:fld>
            <a:endParaRPr lang="en-US" dirty="0"/>
          </a:p>
        </p:txBody>
      </p:sp>
    </p:spTree>
    <p:extLst>
      <p:ext uri="{BB962C8B-B14F-4D97-AF65-F5344CB8AC3E}">
        <p14:creationId xmlns:p14="http://schemas.microsoft.com/office/powerpoint/2010/main" val="835558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Speaking like Fred helps children to understand that words are made up of sounds.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helps children practise blending sounds together because he needs the children to say the words for him. Fred says d-o-g, children tell him the word is dog.</a:t>
            </a: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a:t>
            </a:r>
            <a:r>
              <a:rPr lang="en-US" sz="1200" u="none" strike="noStrike" kern="1200" dirty="0" smtClean="0">
                <a:solidFill>
                  <a:schemeClr val="tx1"/>
                </a:solidFill>
                <a:effectLst/>
                <a:latin typeface="+mn-lt"/>
                <a:ea typeface="+mn-ea"/>
                <a:cs typeface="+mn-cs"/>
              </a:rPr>
              <a:t>.</a:t>
            </a:r>
          </a:p>
          <a:p>
            <a:pPr lvl="0"/>
            <a:endParaRPr lang="en-US" sz="1200" u="none" strike="noStrike" kern="1200" dirty="0" smtClean="0">
              <a:solidFill>
                <a:schemeClr val="tx1"/>
              </a:solidFill>
              <a:effectLst/>
              <a:latin typeface="+mn-lt"/>
              <a:ea typeface="+mn-ea"/>
              <a:cs typeface="+mn-cs"/>
            </a:endParaRPr>
          </a:p>
          <a:p>
            <a:pPr lvl="0"/>
            <a:r>
              <a:rPr lang="en-US" sz="1200" b="1" u="none" strike="noStrike" kern="1200" dirty="0" smtClean="0">
                <a:solidFill>
                  <a:schemeClr val="tx1"/>
                </a:solidFill>
                <a:effectLst/>
                <a:latin typeface="+mn-lt"/>
                <a:ea typeface="+mn-ea"/>
                <a:cs typeface="+mn-cs"/>
              </a:rPr>
              <a:t>LAUREN</a:t>
            </a:r>
            <a:r>
              <a:rPr lang="en-US" sz="1200" b="1" u="none" strike="noStrike" kern="1200" baseline="0" dirty="0" smtClean="0">
                <a:solidFill>
                  <a:schemeClr val="tx1"/>
                </a:solidFill>
                <a:effectLst/>
                <a:latin typeface="+mn-lt"/>
                <a:ea typeface="+mn-ea"/>
                <a:cs typeface="+mn-cs"/>
              </a:rPr>
              <a:t> </a:t>
            </a:r>
            <a:endParaRPr lang="en-US" sz="1200" b="1" u="none" strike="noStrike" kern="1200" dirty="0" smtClean="0">
              <a:solidFill>
                <a:schemeClr val="tx1"/>
              </a:solidFill>
              <a:effectLst/>
              <a:latin typeface="+mn-lt"/>
              <a:ea typeface="+mn-ea"/>
              <a:cs typeface="+mn-cs"/>
            </a:endParaRPr>
          </a:p>
          <a:p>
            <a:pPr lvl="0"/>
            <a:endParaRPr lang="en-US" sz="1200" u="none" strike="noStrike" kern="1200" dirty="0">
              <a:solidFill>
                <a:schemeClr val="tx1"/>
              </a:solidFill>
              <a:effectLst/>
              <a:latin typeface="+mn-lt"/>
              <a:ea typeface="+mn-ea"/>
              <a:cs typeface="+mn-cs"/>
            </a:endParaRPr>
          </a:p>
          <a:p>
            <a:pPr lvl="0"/>
            <a:endParaRPr lang="en-US"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12</a:t>
            </a:fld>
            <a:endParaRPr lang="en-GB" dirty="0"/>
          </a:p>
        </p:txBody>
      </p:sp>
    </p:spTree>
    <p:extLst>
      <p:ext uri="{BB962C8B-B14F-4D97-AF65-F5344CB8AC3E}">
        <p14:creationId xmlns:p14="http://schemas.microsoft.com/office/powerpoint/2010/main" val="1855693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r>
              <a:rPr lang="en-US" baseline="0" dirty="0" smtClean="0"/>
              <a:t>.</a:t>
            </a:r>
          </a:p>
          <a:p>
            <a:endParaRPr lang="en-US" baseline="0" dirty="0"/>
          </a:p>
          <a:p>
            <a:r>
              <a:rPr lang="en-US" baseline="0" dirty="0"/>
              <a:t>It means they do not have to memorise lists of spelling words</a:t>
            </a:r>
            <a:r>
              <a:rPr lang="en-US" baseline="0" dirty="0" smtClean="0"/>
              <a:t>.</a:t>
            </a:r>
          </a:p>
          <a:p>
            <a:endParaRPr lang="en-US" baseline="0" dirty="0"/>
          </a:p>
          <a:p>
            <a:r>
              <a:rPr lang="en-US" baseline="0" dirty="0"/>
              <a:t>It is a tool so they will be able to spell any word. </a:t>
            </a:r>
            <a:r>
              <a:rPr lang="en-US" baseline="0" dirty="0" smtClean="0"/>
              <a:t>E.g. cat is pressed onto Fred Fingers as the sounds c-a-t. The children then know which letters to write to match the sounds. </a:t>
            </a:r>
            <a:endParaRPr lang="en-US" baseline="0" dirty="0"/>
          </a:p>
          <a:p>
            <a:endParaRPr lang="en-US" baseline="0" dirty="0" smtClean="0"/>
          </a:p>
          <a:p>
            <a:r>
              <a:rPr lang="en-US" b="1" baseline="0" dirty="0" smtClean="0"/>
              <a:t>LAUREN </a:t>
            </a:r>
            <a:endParaRPr lang="en-US" b="1" baseline="0" dirty="0"/>
          </a:p>
          <a:p>
            <a:endParaRPr lang="en-US" baseline="0" dirty="0" smtClean="0"/>
          </a:p>
        </p:txBody>
      </p:sp>
      <p:sp>
        <p:nvSpPr>
          <p:cNvPr id="4" name="Slide Number Placeholder 3"/>
          <p:cNvSpPr>
            <a:spLocks noGrp="1"/>
          </p:cNvSpPr>
          <p:nvPr>
            <p:ph type="sldNum" sz="quarter" idx="10"/>
          </p:nvPr>
        </p:nvSpPr>
        <p:spPr/>
        <p:txBody>
          <a:bodyPr/>
          <a:lstStyle/>
          <a:p>
            <a:fld id="{492E07CC-6AAD-1047-BB31-41E7C9B8EA12}" type="slidenum">
              <a:rPr lang="en-US" smtClean="0"/>
              <a:t>13</a:t>
            </a:fld>
            <a:endParaRPr lang="en-US" dirty="0"/>
          </a:p>
        </p:txBody>
      </p:sp>
    </p:spTree>
    <p:extLst>
      <p:ext uri="{BB962C8B-B14F-4D97-AF65-F5344CB8AC3E}">
        <p14:creationId xmlns:p14="http://schemas.microsoft.com/office/powerpoint/2010/main" val="1595139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14</a:t>
            </a:fld>
            <a:endParaRPr lang="en-US" sz="1200" dirty="0">
              <a:latin typeface="Times New Roman" pitchFamily="18" charset="0"/>
            </a:endParaRPr>
          </a:p>
        </p:txBody>
      </p:sp>
      <p:sp>
        <p:nvSpPr>
          <p:cNvPr id="172035" name="Rectangle 2"/>
          <p:cNvSpPr>
            <a:spLocks noGrp="1" noRot="1" noChangeAspect="1" noChangeArrowheads="1" noTextEdit="1"/>
          </p:cNvSpPr>
          <p:nvPr>
            <p:ph type="sldImg"/>
          </p:nvPr>
        </p:nvSpPr>
        <p:spPr>
          <a:xfrm>
            <a:off x="866775" y="744538"/>
            <a:ext cx="2511425" cy="1884362"/>
          </a:xfrm>
          <a:ln/>
        </p:spPr>
      </p:sp>
      <p:sp>
        <p:nvSpPr>
          <p:cNvPr id="172036" name="Rectangle 3"/>
          <p:cNvSpPr>
            <a:spLocks noGrp="1" noChangeArrowheads="1"/>
          </p:cNvSpPr>
          <p:nvPr>
            <p:ph type="body" idx="1"/>
          </p:nvPr>
        </p:nvSpPr>
        <p:spPr>
          <a:xfrm>
            <a:off x="436697" y="2627826"/>
            <a:ext cx="5890368" cy="65538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When a child is ready to</a:t>
            </a:r>
            <a:r>
              <a:rPr lang="en-US" baseline="0" dirty="0" smtClean="0"/>
              <a:t>, they move onto reading Read Write Inc. storybooks.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In </a:t>
            </a:r>
            <a:r>
              <a:rPr lang="en-US" dirty="0"/>
              <a:t>our school, </a:t>
            </a:r>
            <a:r>
              <a:rPr lang="en-GB" sz="1200" kern="1200" dirty="0">
                <a:solidFill>
                  <a:schemeClr val="tx1"/>
                </a:solidFill>
                <a:effectLst/>
                <a:latin typeface="+mn-lt"/>
                <a:ea typeface="+mn-ea"/>
                <a:cs typeface="+mn-cs"/>
              </a:rPr>
              <a:t>children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set a focus for each re-read in school.</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first read focuses on reading every word accurately. </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second on reading the story more quickly.</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third read on comprehension - understanding what they read.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your child brings the </a:t>
            </a:r>
            <a:r>
              <a:rPr lang="en-GB" sz="1200" b="1" kern="1200" dirty="0">
                <a:solidFill>
                  <a:schemeClr val="tx1"/>
                </a:solidFill>
                <a:effectLst/>
                <a:latin typeface="+mn-lt"/>
                <a:ea typeface="+mn-ea"/>
                <a:cs typeface="+mn-cs"/>
              </a:rPr>
              <a:t>same book </a:t>
            </a:r>
            <a:r>
              <a:rPr lang="en-GB" sz="1200" kern="1200" dirty="0">
                <a:solidFill>
                  <a:schemeClr val="tx1"/>
                </a:solidFill>
                <a:effectLst/>
                <a:latin typeface="+mn-lt"/>
                <a:ea typeface="+mn-ea"/>
                <a:cs typeface="+mn-cs"/>
              </a:rPr>
              <a:t>home to read and enjoy with you again and again at home.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It’s ‘three with me, four at home.’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ABI</a:t>
            </a:r>
            <a:endParaRPr lang="en-GB" sz="1200" b="1"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eaLnBrk="1" hangingPunct="1"/>
            <a:endParaRPr lang="en-GB" sz="1100" dirty="0">
              <a:latin typeface="Arial"/>
              <a:cs typeface="Arial"/>
            </a:endParaRPr>
          </a:p>
          <a:p>
            <a:pPr eaLnBrk="1" hangingPunct="1"/>
            <a:r>
              <a:rPr lang="en-GB" sz="1100" dirty="0">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222656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the Storybook they have read in class to practise reading what they can already read. </a:t>
            </a:r>
          </a:p>
          <a:p>
            <a:pPr marL="171450" indent="-171450">
              <a:buFontTx/>
              <a:buChar char="-"/>
            </a:pPr>
            <a:r>
              <a:rPr lang="en-GB" sz="1200" kern="1200" dirty="0" smtClean="0">
                <a:solidFill>
                  <a:schemeClr val="tx1"/>
                </a:solidFill>
                <a:effectLst/>
                <a:latin typeface="+mn-lt"/>
                <a:ea typeface="+mn-ea"/>
                <a:cs typeface="+mn-cs"/>
              </a:rPr>
              <a:t>A </a:t>
            </a:r>
            <a:r>
              <a:rPr lang="en-GB" sz="1200" kern="1200" dirty="0">
                <a:solidFill>
                  <a:schemeClr val="tx1"/>
                </a:solidFill>
                <a:effectLst/>
                <a:latin typeface="+mn-lt"/>
                <a:ea typeface="+mn-ea"/>
                <a:cs typeface="+mn-cs"/>
              </a:rPr>
              <a:t>picture book </a:t>
            </a:r>
            <a:r>
              <a:rPr lang="en-GB" sz="1200" kern="1200" dirty="0" smtClean="0">
                <a:solidFill>
                  <a:schemeClr val="tx1"/>
                </a:solidFill>
                <a:effectLst/>
                <a:latin typeface="+mn-lt"/>
                <a:ea typeface="+mn-ea"/>
                <a:cs typeface="+mn-cs"/>
              </a:rPr>
              <a:t>(once</a:t>
            </a:r>
            <a:r>
              <a:rPr lang="en-GB" sz="1200" kern="1200" baseline="0" dirty="0" smtClean="0">
                <a:solidFill>
                  <a:schemeClr val="tx1"/>
                </a:solidFill>
                <a:effectLst/>
                <a:latin typeface="+mn-lt"/>
                <a:ea typeface="+mn-ea"/>
                <a:cs typeface="+mn-cs"/>
              </a:rPr>
              <a:t> a week) </a:t>
            </a:r>
            <a:r>
              <a:rPr lang="en-GB" sz="1200" kern="1200" dirty="0" smtClean="0">
                <a:solidFill>
                  <a:schemeClr val="tx1"/>
                </a:solidFill>
                <a:effectLst/>
                <a:latin typeface="+mn-lt"/>
                <a:ea typeface="+mn-ea"/>
                <a:cs typeface="+mn-cs"/>
              </a:rPr>
              <a:t>to </a:t>
            </a:r>
            <a:r>
              <a:rPr lang="en-GB" sz="1200" kern="1200" dirty="0">
                <a:solidFill>
                  <a:schemeClr val="tx1"/>
                </a:solidFill>
                <a:effectLst/>
                <a:latin typeface="+mn-lt"/>
                <a:ea typeface="+mn-ea"/>
                <a:cs typeface="+mn-cs"/>
              </a:rPr>
              <a:t>share with </a:t>
            </a:r>
            <a:r>
              <a:rPr lang="en-GB" sz="1200" kern="1200" dirty="0" smtClean="0">
                <a:solidFill>
                  <a:schemeClr val="tx1"/>
                </a:solidFill>
                <a:effectLst/>
                <a:latin typeface="+mn-lt"/>
                <a:ea typeface="+mn-ea"/>
                <a:cs typeface="+mn-cs"/>
              </a:rPr>
              <a:t>you.</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You </a:t>
            </a:r>
            <a:r>
              <a:rPr lang="en-GB" sz="1200" kern="1200" dirty="0">
                <a:solidFill>
                  <a:schemeClr val="tx1"/>
                </a:solidFill>
                <a:effectLst/>
                <a:latin typeface="+mn-lt"/>
                <a:ea typeface="+mn-ea"/>
                <a:cs typeface="+mn-cs"/>
              </a:rPr>
              <a:t>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ABI </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C51D32-3C34-4CC0-B1C8-B7CDA258413E}" type="slidenum">
              <a:rPr lang="en-GB" smtClean="0"/>
              <a:t>15</a:t>
            </a:fld>
            <a:endParaRPr lang="en-GB" dirty="0"/>
          </a:p>
        </p:txBody>
      </p:sp>
    </p:spTree>
    <p:extLst>
      <p:ext uri="{BB962C8B-B14F-4D97-AF65-F5344CB8AC3E}">
        <p14:creationId xmlns:p14="http://schemas.microsoft.com/office/powerpoint/2010/main" val="402972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smtClean="0"/>
              <a:t>1. See sound pronounciation video on the Ruth Miskin Parents’ Page.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smtClean="0"/>
              <a:t>2. We will share with you a link to a virtual lesson (via Seesaw) each time your child learns a new letter sound. Share an example video using link below. Each letter sound has a handwriting phrase to help your child when writing/forming the letter on paper. This can be done in their home learning book).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smtClean="0"/>
              <a:t>3. Fred Games document will be uploaded onto Seesaw.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smtClean="0"/>
              <a:t>4. Why not purchase a Fred the Frog to have at home!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smtClean="0"/>
              <a:t>5. We will let you know when your child moves onto Read Write Inc. storybooks and how to use them at home.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smtClean="0"/>
              <a:t>6. Read, read and read some more! Every Wednesday, children choose a book from Reception’s lending library to bring home. Please read this to them, talk about what's happening in the story and ask them questions.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baseline="0" dirty="0" smtClean="0"/>
              <a:t>ABI</a:t>
            </a:r>
          </a:p>
        </p:txBody>
      </p:sp>
      <p:sp>
        <p:nvSpPr>
          <p:cNvPr id="4" name="Slide Number Placeholder 3"/>
          <p:cNvSpPr>
            <a:spLocks noGrp="1"/>
          </p:cNvSpPr>
          <p:nvPr>
            <p:ph type="sldNum" sz="quarter" idx="10"/>
          </p:nvPr>
        </p:nvSpPr>
        <p:spPr/>
        <p:txBody>
          <a:bodyPr/>
          <a:lstStyle/>
          <a:p>
            <a:fld id="{492E07CC-6AAD-1047-BB31-41E7C9B8EA12}" type="slidenum">
              <a:rPr lang="en-US" smtClean="0"/>
              <a:t>16</a:t>
            </a:fld>
            <a:endParaRPr lang="en-US" dirty="0"/>
          </a:p>
        </p:txBody>
      </p:sp>
    </p:spTree>
    <p:extLst>
      <p:ext uri="{BB962C8B-B14F-4D97-AF65-F5344CB8AC3E}">
        <p14:creationId xmlns:p14="http://schemas.microsoft.com/office/powerpoint/2010/main" val="251774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baseline="0" dirty="0" smtClean="0"/>
              <a:t>LAUREN</a:t>
            </a:r>
          </a:p>
          <a:p>
            <a:endParaRPr lang="en-US" dirty="0" smtClean="0"/>
          </a:p>
          <a:p>
            <a:r>
              <a:rPr lang="en-US" dirty="0" smtClean="0"/>
              <a:t>Share</a:t>
            </a:r>
            <a:r>
              <a:rPr lang="en-US" baseline="0" dirty="0" smtClean="0"/>
              <a:t> first and third link. </a:t>
            </a:r>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17</a:t>
            </a:fld>
            <a:endParaRPr lang="en-US" dirty="0"/>
          </a:p>
        </p:txBody>
      </p:sp>
    </p:spTree>
    <p:extLst>
      <p:ext uri="{BB962C8B-B14F-4D97-AF65-F5344CB8AC3E}">
        <p14:creationId xmlns:p14="http://schemas.microsoft.com/office/powerpoint/2010/main" val="979219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baseline="0" dirty="0"/>
          </a:p>
          <a:p>
            <a:r>
              <a:rPr lang="en-US" b="1" baseline="0" dirty="0" smtClean="0"/>
              <a:t>ANNIE</a:t>
            </a:r>
            <a:r>
              <a:rPr lang="en-US" baseline="0" dirty="0" smtClean="0"/>
              <a:t> </a:t>
            </a:r>
            <a:endParaRPr lang="en-US" baseline="0" dirty="0"/>
          </a:p>
        </p:txBody>
      </p:sp>
      <p:sp>
        <p:nvSpPr>
          <p:cNvPr id="4" name="Slide Number Placeholder 3"/>
          <p:cNvSpPr>
            <a:spLocks noGrp="1"/>
          </p:cNvSpPr>
          <p:nvPr>
            <p:ph type="sldNum" sz="quarter" idx="10"/>
          </p:nvPr>
        </p:nvSpPr>
        <p:spPr/>
        <p:txBody>
          <a:bodyPr/>
          <a:lstStyle/>
          <a:p>
            <a:fld id="{AC167F53-BA33-7E40-958D-01A6607E9B7A}" type="slidenum">
              <a:rPr lang="en-US" smtClean="0"/>
              <a:t>18</a:t>
            </a:fld>
            <a:endParaRPr lang="en-US" dirty="0"/>
          </a:p>
        </p:txBody>
      </p:sp>
    </p:spTree>
    <p:extLst>
      <p:ext uri="{BB962C8B-B14F-4D97-AF65-F5344CB8AC3E}">
        <p14:creationId xmlns:p14="http://schemas.microsoft.com/office/powerpoint/2010/main" val="2231569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Explain that we are available for a short to answer any questions you have. The </a:t>
            </a:r>
            <a:r>
              <a:rPr lang="en-GB" dirty="0" smtClean="0"/>
              <a:t>FAQ’s document</a:t>
            </a:r>
            <a:r>
              <a:rPr lang="en-GB" baseline="0" dirty="0" smtClean="0"/>
              <a:t> will also be uploaded to the Reception page of the school website and Seesaw. </a:t>
            </a:r>
          </a:p>
          <a:p>
            <a:endParaRPr lang="en-GB" baseline="0" dirty="0" smtClean="0"/>
          </a:p>
          <a:p>
            <a:r>
              <a:rPr lang="en-GB" baseline="0" dirty="0" smtClean="0"/>
              <a:t>Time to browse classroom and home learning resources. </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AC167F53-BA33-7E40-958D-01A6607E9B7A}" type="slidenum">
              <a:rPr lang="en-US" smtClean="0"/>
              <a:t>19</a:t>
            </a:fld>
            <a:endParaRPr lang="en-US" dirty="0"/>
          </a:p>
        </p:txBody>
      </p:sp>
    </p:spTree>
    <p:extLst>
      <p:ext uri="{BB962C8B-B14F-4D97-AF65-F5344CB8AC3E}">
        <p14:creationId xmlns:p14="http://schemas.microsoft.com/office/powerpoint/2010/main" val="226138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quote.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2D"/>
                </a:solidFill>
                <a:latin typeface="Helvetica" charset="0"/>
                <a:cs typeface="Helvetica" charset="0"/>
                <a:sym typeface="Helvetica" charset="0"/>
              </a:rPr>
              <a:t>This is what we do in 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Research shows</a:t>
            </a:r>
            <a:r>
              <a:rPr lang="en-US" baseline="0" dirty="0"/>
              <a:t> that children who learn to read quickly go on to succeed in school and in life. </a:t>
            </a:r>
            <a:endParaRPr lang="en-US" dirty="0"/>
          </a:p>
          <a:p>
            <a:endParaRPr lang="en-US" i="1" baseline="0" dirty="0"/>
          </a:p>
          <a:p>
            <a:r>
              <a:rPr lang="en-US" i="0" baseline="0" dirty="0"/>
              <a:t>Today </a:t>
            </a:r>
            <a:r>
              <a:rPr lang="en-US" i="0" baseline="0" dirty="0" smtClean="0"/>
              <a:t>we </a:t>
            </a:r>
            <a:r>
              <a:rPr lang="en-US" i="0" baseline="0" dirty="0"/>
              <a:t>want to help you understand how your child is learning to read with phonics – specifically ‘Read Write Inc.’ Phonics</a:t>
            </a:r>
            <a:r>
              <a:rPr lang="en-US" i="0" baseline="0" dirty="0" smtClean="0"/>
              <a:t>.</a:t>
            </a:r>
          </a:p>
          <a:p>
            <a:endParaRPr lang="en-US" i="0" baseline="0" dirty="0" smtClean="0"/>
          </a:p>
          <a:p>
            <a:r>
              <a:rPr lang="en-US" i="0" baseline="0" dirty="0" smtClean="0"/>
              <a:t>Share success of the programme over the past 8 years. </a:t>
            </a:r>
          </a:p>
          <a:p>
            <a:endParaRPr lang="en-US" i="0" baseline="0" dirty="0" smtClean="0"/>
          </a:p>
          <a:p>
            <a:r>
              <a:rPr lang="en-US" b="1" i="0" baseline="0" dirty="0" smtClean="0"/>
              <a:t>ANNIE </a:t>
            </a:r>
            <a:endParaRPr lang="en-US" b="1" i="0" baseline="0" dirty="0"/>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dirty="0"/>
          </a:p>
        </p:txBody>
      </p:sp>
    </p:spTree>
    <p:extLst>
      <p:ext uri="{BB962C8B-B14F-4D97-AF65-F5344CB8AC3E}">
        <p14:creationId xmlns:p14="http://schemas.microsoft.com/office/powerpoint/2010/main" val="248797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fld id="{E2308E4E-93BE-E844-9AB6-A25FD0B956F7}" type="slidenum">
              <a:rPr lang="en-US">
                <a:latin typeface="Calibri" charset="0"/>
              </a:rPr>
              <a:pPr/>
              <a:t>3</a:t>
            </a:fld>
            <a:endParaRPr lang="en-US" dirty="0">
              <a:latin typeface="Calibri"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Who Is Read Write Inc Phonics for?</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Phonics is for children in Reception, Y1 and Y2 who are learning to read.</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Phonics is also for children in Y3 and Y4 who haven’t met the KS1 reading </a:t>
            </a:r>
            <a:r>
              <a:rPr lang="en-US" sz="1200" kern="1200" dirty="0" smtClean="0">
                <a:solidFill>
                  <a:schemeClr val="tx1"/>
                </a:solidFill>
                <a:effectLst/>
                <a:latin typeface="+mn-lt"/>
                <a:ea typeface="+mn-ea"/>
                <a:cs typeface="+mn-cs"/>
              </a:rPr>
              <a:t>expectations</a:t>
            </a:r>
            <a:r>
              <a:rPr lang="en-US" sz="1200" kern="1200" baseline="0" dirty="0" smtClean="0">
                <a:solidFill>
                  <a:schemeClr val="tx1"/>
                </a:solidFill>
                <a:effectLst/>
                <a:latin typeface="+mn-lt"/>
                <a:ea typeface="+mn-ea"/>
                <a:cs typeface="+mn-cs"/>
              </a:rPr>
              <a:t> who need support </a:t>
            </a:r>
            <a:r>
              <a:rPr lang="en-US" sz="1200" i="0" kern="1200" dirty="0" smtClean="0">
                <a:solidFill>
                  <a:schemeClr val="tx1"/>
                </a:solidFill>
                <a:effectLst/>
                <a:latin typeface="+mn-lt"/>
                <a:ea typeface="+mn-ea"/>
                <a:cs typeface="+mn-cs"/>
              </a:rPr>
              <a:t>to </a:t>
            </a:r>
            <a:r>
              <a:rPr lang="en-US" sz="1200" i="0" kern="1200" dirty="0">
                <a:solidFill>
                  <a:schemeClr val="tx1"/>
                </a:solidFill>
                <a:effectLst/>
                <a:latin typeface="+mn-lt"/>
                <a:ea typeface="+mn-ea"/>
                <a:cs typeface="+mn-cs"/>
              </a:rPr>
              <a:t>catch up.</a:t>
            </a:r>
            <a:endParaRPr lang="en-GB" sz="1200" i="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Each half-term, we assess and group our children based on their </a:t>
            </a:r>
            <a:r>
              <a:rPr lang="en-GB" sz="1200" i="1" kern="1200" dirty="0">
                <a:solidFill>
                  <a:schemeClr val="tx1"/>
                </a:solidFill>
                <a:effectLst/>
                <a:latin typeface="+mn-lt"/>
                <a:ea typeface="+mn-ea"/>
                <a:cs typeface="+mn-cs"/>
              </a:rPr>
              <a:t>stage</a:t>
            </a:r>
            <a:r>
              <a:rPr lang="en-GB" sz="1200" kern="1200" dirty="0">
                <a:solidFill>
                  <a:schemeClr val="tx1"/>
                </a:solidFill>
                <a:effectLst/>
                <a:latin typeface="+mn-lt"/>
                <a:ea typeface="+mn-ea"/>
                <a:cs typeface="+mn-cs"/>
              </a:rPr>
              <a:t> of reading not age of reading. This means all children practise reading at the right level</a:t>
            </a:r>
            <a:r>
              <a:rPr lang="en-GB" sz="1200" kern="1200" dirty="0" smtClean="0">
                <a:solidFill>
                  <a:schemeClr val="tx1"/>
                </a:solidFill>
                <a:effectLst/>
                <a:latin typeface="+mn-lt"/>
                <a:ea typeface="+mn-ea"/>
                <a:cs typeface="+mn-cs"/>
              </a:rPr>
              <a:t>.</a:t>
            </a:r>
          </a:p>
          <a:p>
            <a:pPr lvl="0"/>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KATE</a:t>
            </a:r>
            <a:endParaRPr lang="en-GB" sz="1200" b="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2156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sounds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practise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endParaRPr lang="en-US" sz="1200" kern="120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again with you at home. </a:t>
            </a:r>
            <a:endParaRPr lang="en-US" sz="1200" kern="1200" dirty="0" smtClean="0">
              <a:solidFill>
                <a:schemeClr val="tx1"/>
              </a:solidFill>
              <a:effectLst/>
              <a:latin typeface="+mn-lt"/>
              <a:ea typeface="+mn-ea"/>
              <a:cs typeface="+mn-cs"/>
            </a:endParaRPr>
          </a:p>
          <a:p>
            <a:pPr lvl="0"/>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aim is for children to finish the RWI Phonics programme quickly so they can start reading these books for themselves</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KATE</a:t>
            </a: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dirty="0"/>
          </a:p>
        </p:txBody>
      </p:sp>
    </p:spTree>
    <p:extLst>
      <p:ext uri="{BB962C8B-B14F-4D97-AF65-F5344CB8AC3E}">
        <p14:creationId xmlns:p14="http://schemas.microsoft.com/office/powerpoint/2010/main" val="362269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aim is that </a:t>
            </a:r>
            <a:r>
              <a:rPr lang="en-US" sz="1200" kern="1200" dirty="0" smtClean="0">
                <a:solidFill>
                  <a:schemeClr val="tx1"/>
                </a:solidFill>
                <a:effectLst/>
                <a:latin typeface="+mn-lt"/>
                <a:ea typeface="+mn-ea"/>
                <a:cs typeface="+mn-cs"/>
              </a:rPr>
              <a:t>they </a:t>
            </a:r>
            <a:r>
              <a:rPr lang="en-US" sz="1200" kern="1200" dirty="0">
                <a:solidFill>
                  <a:schemeClr val="tx1"/>
                </a:solidFill>
                <a:effectLst/>
                <a:latin typeface="+mn-lt"/>
                <a:ea typeface="+mn-ea"/>
                <a:cs typeface="+mn-cs"/>
              </a:rPr>
              <a:t>‘keep up’ from the beginning and don’t need ‘catch up’ later on.</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KATE</a:t>
            </a:r>
            <a:r>
              <a:rPr lang="en-GB" sz="1200" b="1" kern="1200" baseline="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5</a:t>
            </a:fld>
            <a:endParaRPr lang="en-GB" dirty="0"/>
          </a:p>
        </p:txBody>
      </p:sp>
    </p:spTree>
    <p:extLst>
      <p:ext uri="{BB962C8B-B14F-4D97-AF65-F5344CB8AC3E}">
        <p14:creationId xmlns:p14="http://schemas.microsoft.com/office/powerpoint/2010/main" val="236930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79768" y="4715154"/>
            <a:ext cx="5438139" cy="44669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merged together to form words</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‘sh’, ‘i’,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The spelling of that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Phonics is the method of teaching reading through the identification of sounds and graphemes. </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r>
              <a:rPr lang="en-US" sz="1200" kern="1200" dirty="0">
                <a:solidFill>
                  <a:schemeClr val="tx1"/>
                </a:solidFill>
                <a:effectLst/>
                <a:latin typeface="+mn-lt"/>
                <a:ea typeface="+mn-ea"/>
                <a:cs typeface="+mn-cs"/>
              </a:rPr>
              <a:t>The new National Curriculum ensures that all children are taught Phonics systematically. </a:t>
            </a:r>
            <a:r>
              <a:rPr lang="en-US" dirty="0" smtClean="0"/>
              <a:t>This </a:t>
            </a:r>
            <a:r>
              <a:rPr lang="en-US" dirty="0"/>
              <a:t>gives your children the tools to read any word. </a:t>
            </a:r>
            <a:endParaRPr lang="en-US" dirty="0" smtClean="0"/>
          </a:p>
          <a:p>
            <a:endParaRPr lang="en-US" dirty="0" smtClean="0"/>
          </a:p>
          <a:p>
            <a:r>
              <a:rPr lang="en-US" b="1" dirty="0" smtClean="0"/>
              <a:t>LAUREN</a:t>
            </a:r>
            <a:endParaRPr lang="en-US" b="1" dirty="0"/>
          </a:p>
        </p:txBody>
      </p:sp>
      <p:sp>
        <p:nvSpPr>
          <p:cNvPr id="231" name="Shape 231"/>
          <p:cNvSpPr txBox="1">
            <a:spLocks noGrp="1"/>
          </p:cNvSpPr>
          <p:nvPr>
            <p:ph type="sldNum" idx="12"/>
          </p:nvPr>
        </p:nvSpPr>
        <p:spPr>
          <a:xfrm>
            <a:off x="3850442" y="9428584"/>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09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‘igh’,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a:t>
            </a:r>
          </a:p>
          <a:p>
            <a:pPr marL="0" marR="0" lvl="0" indent="0" algn="l" rtl="0">
              <a:lnSpc>
                <a:spcPct val="100000"/>
              </a:lnSpc>
              <a:spcBef>
                <a:spcPts val="0"/>
              </a:spcBef>
              <a:spcAft>
                <a:spcPts val="0"/>
              </a:spcAft>
              <a:buClr>
                <a:schemeClr val="dk1"/>
              </a:buClr>
              <a:buSzPct val="25000"/>
              <a:buFont typeface="Times New Roman"/>
              <a:buNone/>
            </a:pP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Times New Roman" charset="0"/>
              </a:rPr>
              <a:t>LAUREN</a:t>
            </a:r>
            <a:endParaRPr lang="en-US" b="1"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7</a:t>
            </a:fld>
            <a:endParaRPr lang="en-US" dirty="0"/>
          </a:p>
        </p:txBody>
      </p:sp>
    </p:spTree>
    <p:extLst>
      <p:ext uri="{BB962C8B-B14F-4D97-AF65-F5344CB8AC3E}">
        <p14:creationId xmlns:p14="http://schemas.microsoft.com/office/powerpoint/2010/main" val="202208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8</a:t>
            </a:fld>
            <a:endParaRPr lang="en-US" dirty="0">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712788" y="808038"/>
            <a:ext cx="3081337" cy="2312987"/>
          </a:xfrm>
          <a:noFill/>
          <a:ln>
            <a:solidFill>
              <a:srgbClr val="000000"/>
            </a:solidFill>
            <a:miter lim="800000"/>
            <a:headEnd/>
            <a:tailEnd/>
          </a:ln>
        </p:spPr>
      </p:sp>
      <p:sp>
        <p:nvSpPr>
          <p:cNvPr id="72708" name="Rectangle 3"/>
          <p:cNvSpPr>
            <a:spLocks noGrp="1" noChangeArrowheads="1"/>
          </p:cNvSpPr>
          <p:nvPr>
            <p:ph type="body" idx="1"/>
          </p:nvPr>
        </p:nvSpPr>
        <p:spPr bwMode="auto">
          <a:xfrm>
            <a:off x="661044" y="3199339"/>
            <a:ext cx="5288339" cy="676870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Using RWI, we make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 we use in class.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i o u).</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100" dirty="0">
                <a:latin typeface="Times New Roman" charset="0"/>
              </a:rPr>
              <a:t>Children need to know sounds – not letter names – to read words.</a:t>
            </a: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r>
              <a:rPr lang="en-US" sz="1100" b="1" dirty="0" smtClean="0">
                <a:latin typeface="Arial" pitchFamily="34" charset="0"/>
                <a:cs typeface="Arial" pitchFamily="34" charset="0"/>
              </a:rPr>
              <a:t>LAUREN</a:t>
            </a:r>
            <a:endParaRPr lang="en-US" sz="1100" b="1"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rPr>
              <a:t>We </a:t>
            </a:r>
            <a:r>
              <a:rPr lang="en-US" baseline="0" dirty="0">
                <a:latin typeface="Times New Roman" charset="0"/>
              </a:rPr>
              <a:t>teach using pure sounds. </a:t>
            </a:r>
            <a:endParaRPr lang="en-US" dirty="0">
              <a:latin typeface="Times New Roman" charset="0"/>
            </a:endParaRPr>
          </a:p>
          <a:p>
            <a:pPr eaLnBrk="1" hangingPunct="1"/>
            <a:r>
              <a:rPr lang="en-US" dirty="0">
                <a:latin typeface="Times New Roman" charset="0"/>
              </a:rPr>
              <a:t>W</a:t>
            </a:r>
            <a:r>
              <a:rPr lang="en-GB" dirty="0">
                <a:latin typeface="Times New Roman" charset="0"/>
              </a:rPr>
              <a:t>e pronounce the sounds clearly, using pure sounds (‘m’ not’ muh’, ’s’ not ‘</a:t>
            </a:r>
            <a:r>
              <a:rPr lang="en-GB" altLang="ja-JP" dirty="0">
                <a:latin typeface="Times New Roman" charset="0"/>
              </a:rPr>
              <a:t>suh</a:t>
            </a:r>
            <a:r>
              <a:rPr lang="en-GB" dirty="0">
                <a:latin typeface="Times New Roman" charset="0"/>
              </a:rPr>
              <a:t>’</a:t>
            </a:r>
            <a:r>
              <a:rPr lang="en-GB" altLang="ja-JP" dirty="0">
                <a:latin typeface="Times New Roman" charset="0"/>
              </a:rPr>
              <a:t>, etc.) so that your child will be able to blend the sounds together to make words more easily. </a:t>
            </a:r>
          </a:p>
          <a:p>
            <a:pPr eaLnBrk="1" hangingPunct="1"/>
            <a:endParaRPr lang="en-GB" altLang="ja-JP" baseline="0" dirty="0">
              <a:latin typeface="Times New Roman" charset="0"/>
            </a:endParaRPr>
          </a:p>
          <a:p>
            <a:pPr eaLnBrk="1" hangingPunct="1"/>
            <a:r>
              <a:rPr lang="en-GB" altLang="ja-JP" baseline="0" dirty="0">
                <a:latin typeface="Times New Roman" charset="0"/>
              </a:rPr>
              <a:t>You can watch this film </a:t>
            </a:r>
            <a:r>
              <a:rPr lang="en-GB" altLang="ja-JP" baseline="0" dirty="0" smtClean="0">
                <a:latin typeface="Times New Roman" charset="0"/>
              </a:rPr>
              <a:t>of </a:t>
            </a:r>
            <a:r>
              <a:rPr lang="en-GB" altLang="ja-JP" baseline="0" dirty="0">
                <a:latin typeface="Times New Roman" charset="0"/>
              </a:rPr>
              <a:t>little Sylvie on the Ruth Miskin website to practise using pure sounds. </a:t>
            </a:r>
            <a:r>
              <a:rPr lang="en-GB" altLang="ja-JP" i="1" baseline="0" dirty="0">
                <a:latin typeface="Times New Roman" charset="0"/>
              </a:rPr>
              <a:t>Play a little bit of the video</a:t>
            </a:r>
            <a:r>
              <a:rPr lang="en-GB" altLang="ja-JP" i="1" baseline="0" dirty="0" smtClean="0">
                <a:latin typeface="Times New Roman" charset="0"/>
              </a:rPr>
              <a:t>.</a:t>
            </a:r>
          </a:p>
          <a:p>
            <a:pPr eaLnBrk="1" hangingPunct="1"/>
            <a:endParaRPr lang="en-GB" altLang="ja-JP" i="0" baseline="0" dirty="0" smtClean="0">
              <a:latin typeface="Times New Roman" charset="0"/>
            </a:endParaRPr>
          </a:p>
          <a:p>
            <a:pPr eaLnBrk="1" hangingPunct="1"/>
            <a:r>
              <a:rPr lang="en-GB" altLang="ja-JP" b="1" i="0" baseline="0" dirty="0" smtClean="0">
                <a:latin typeface="Times New Roman" charset="0"/>
              </a:rPr>
              <a:t>LAUREN </a:t>
            </a:r>
            <a:endParaRPr lang="en-GB" altLang="ja-JP" b="1" i="1" baseline="0" dirty="0" smtClean="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9</a:t>
            </a:fld>
            <a:endParaRPr lang="en-US" dirty="0"/>
          </a:p>
        </p:txBody>
      </p:sp>
    </p:spTree>
    <p:extLst>
      <p:ext uri="{BB962C8B-B14F-4D97-AF65-F5344CB8AC3E}">
        <p14:creationId xmlns:p14="http://schemas.microsoft.com/office/powerpoint/2010/main" val="3855848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dirty="0"/>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dirty="0"/>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dirty="0"/>
          </a:p>
        </p:txBody>
      </p:sp>
    </p:spTree>
    <p:extLst>
      <p:ext uri="{BB962C8B-B14F-4D97-AF65-F5344CB8AC3E}">
        <p14:creationId xmlns:p14="http://schemas.microsoft.com/office/powerpoint/2010/main" val="39609874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10/3/2022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dirty="0"/>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dirty="0"/>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prstClr val="white"/>
              </a:solidFill>
            </a:endParaRPr>
          </a:p>
        </p:txBody>
      </p:sp>
      <p:pic>
        <p:nvPicPr>
          <p:cNvPr id="15368" name="Picture 9" descr="RM_shap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91" r:id="rId4"/>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ruthmiskin.com/en/find-out-more/parent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home.oxfordowl.co.uk/reading/reading-schemes-oxford-levels/read-write-inc-phonics-guide/" TargetMode="External"/><Relationship Id="rId4" Type="http://schemas.openxmlformats.org/officeDocument/2006/relationships/hyperlink" Target="https://www.facebook.com/miskin.educa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png"/><Relationship Id="rId26" Type="http://schemas.openxmlformats.org/officeDocument/2006/relationships/image" Target="../media/image28.emf"/><Relationship Id="rId3" Type="http://schemas.openxmlformats.org/officeDocument/2006/relationships/image" Target="../media/image5.jpeg"/><Relationship Id="rId21" Type="http://schemas.openxmlformats.org/officeDocument/2006/relationships/image" Target="../media/image23.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jpeg"/><Relationship Id="rId25" Type="http://schemas.openxmlformats.org/officeDocument/2006/relationships/image" Target="../media/image27.emf"/><Relationship Id="rId2" Type="http://schemas.openxmlformats.org/officeDocument/2006/relationships/notesSlide" Target="../notesSlides/notesSlide4.xml"/><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jpeg"/><Relationship Id="rId24" Type="http://schemas.openxmlformats.org/officeDocument/2006/relationships/image" Target="../media/image26.emf"/><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emf"/><Relationship Id="rId10" Type="http://schemas.openxmlformats.org/officeDocument/2006/relationships/image" Target="../media/image12.emf"/><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emf"/><Relationship Id="rId14" Type="http://schemas.openxmlformats.org/officeDocument/2006/relationships/image" Target="../media/image16.png"/><Relationship Id="rId22"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54132" y="4221088"/>
            <a:ext cx="3589867" cy="1181993"/>
          </a:xfrm>
        </p:spPr>
        <p:txBody>
          <a:bodyPr>
            <a:normAutofit fontScale="90000"/>
          </a:bodyPr>
          <a:lstStyle/>
          <a:p>
            <a:r>
              <a:rPr lang="en-US" dirty="0"/>
              <a:t/>
            </a:r>
            <a:br>
              <a:rPr lang="en-US" dirty="0"/>
            </a:br>
            <a:r>
              <a:rPr lang="en-US" dirty="0"/>
              <a:t>Parents’ Meeting</a:t>
            </a:r>
            <a:br>
              <a:rPr lang="en-US" dirty="0"/>
            </a:br>
            <a:r>
              <a:rPr lang="en-US" i="1" dirty="0"/>
              <a:t>Introduction to Read Write Inc.</a:t>
            </a:r>
            <a:r>
              <a:rPr lang="en-US" dirty="0"/>
              <a:t/>
            </a:r>
            <a:br>
              <a:rPr lang="en-US" dirty="0"/>
            </a:br>
            <a:endParaRPr lang="en-US" dirty="0"/>
          </a:p>
        </p:txBody>
      </p:sp>
    </p:spTree>
    <p:extLst>
      <p:ext uri="{BB962C8B-B14F-4D97-AF65-F5344CB8AC3E}">
        <p14:creationId xmlns:p14="http://schemas.microsoft.com/office/powerpoint/2010/main" val="1449078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2240432" y="1309655"/>
            <a:ext cx="4320626" cy="5548345"/>
          </a:xfrm>
          <a:prstGeom prst="rect">
            <a:avLst/>
          </a:prstGeom>
        </p:spPr>
      </p:pic>
    </p:spTree>
    <p:extLst>
      <p:ext uri="{BB962C8B-B14F-4D97-AF65-F5344CB8AC3E}">
        <p14:creationId xmlns:p14="http://schemas.microsoft.com/office/powerpoint/2010/main" val="242740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Sounds + blending =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6767" y="2721512"/>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4142396" y="2911126"/>
            <a:ext cx="1065487" cy="1015663"/>
          </a:xfrm>
          <a:prstGeom prst="rect">
            <a:avLst/>
          </a:prstGeom>
          <a:noFill/>
        </p:spPr>
        <p:txBody>
          <a:bodyPr wrap="square" rtlCol="0">
            <a:spAutoFit/>
          </a:bodyPr>
          <a:lstStyle/>
          <a:p>
            <a:r>
              <a:rPr lang="en-US" sz="6000" b="1" dirty="0">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618531"/>
            <a:ext cx="3393707" cy="1508314"/>
          </a:xfrm>
          <a:prstGeom prst="rect">
            <a:avLst/>
          </a:prstGeom>
        </p:spPr>
      </p:pic>
    </p:spTree>
    <p:extLst>
      <p:ext uri="{BB962C8B-B14F-4D97-AF65-F5344CB8AC3E}">
        <p14:creationId xmlns:p14="http://schemas.microsoft.com/office/powerpoint/2010/main" val="920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82556" y="2299732"/>
            <a:ext cx="5717373" cy="2664296"/>
          </a:xfrm>
        </p:spPr>
      </p:pic>
    </p:spTree>
    <p:extLst>
      <p:ext uri="{BB962C8B-B14F-4D97-AF65-F5344CB8AC3E}">
        <p14:creationId xmlns:p14="http://schemas.microsoft.com/office/powerpoint/2010/main" val="916307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314491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‘Three with me, four at home’</a:t>
            </a:r>
          </a:p>
        </p:txBody>
      </p:sp>
      <p:sp>
        <p:nvSpPr>
          <p:cNvPr id="50179" name="Rectangle 3"/>
          <p:cNvSpPr>
            <a:spLocks noGrp="1" noChangeArrowheads="1"/>
          </p:cNvSpPr>
          <p:nvPr>
            <p:ph idx="1"/>
          </p:nvPr>
        </p:nvSpPr>
        <p:spPr>
          <a:xfrm>
            <a:off x="323528" y="1196752"/>
            <a:ext cx="8639175" cy="5661248"/>
          </a:xfrm>
        </p:spPr>
        <p:txBody>
          <a:bodyPr>
            <a:normAutofit/>
          </a:bodyPr>
          <a:lstStyle/>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Accuracy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Fluency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Comprehension</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Read and enjoy at home</a:t>
            </a:r>
          </a:p>
          <a:p>
            <a:pPr eaLnBrk="1" hangingPunct="1">
              <a:buFont typeface="Wingdings" pitchFamily="2" charset="2"/>
              <a:buNone/>
            </a:pPr>
            <a:endParaRPr lang="en-GB" sz="2400" dirty="0">
              <a:ea typeface="Arial Unicode MS" pitchFamily="34" charset="-128"/>
              <a:cs typeface="Arial Unicode MS" pitchFamily="34" charset="-128"/>
            </a:endParaRPr>
          </a:p>
          <a:p>
            <a:pPr eaLnBrk="1" hangingPunct="1">
              <a:buFont typeface="Wingdings" pitchFamily="2" charset="2"/>
              <a:buNone/>
            </a:pPr>
            <a:endParaRPr lang="en-GB" sz="2400" i="1"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9944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1" end="1"/>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3" end="3"/>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5" end="5"/>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0179">
                                            <p:txEl>
                                              <p:pRg st="7" end="7"/>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dirty="0"/>
              <a:t>Which books will children bring home?</a:t>
            </a:r>
          </a:p>
        </p:txBody>
      </p:sp>
      <p:grpSp>
        <p:nvGrpSpPr>
          <p:cNvPr id="16" name="Group 15"/>
          <p:cNvGrpSpPr/>
          <p:nvPr/>
        </p:nvGrpSpPr>
        <p:grpSpPr>
          <a:xfrm>
            <a:off x="4795161" y="2531866"/>
            <a:ext cx="1484521" cy="1722762"/>
            <a:chOff x="6340708" y="2209677"/>
            <a:chExt cx="2227243" cy="2752317"/>
          </a:xfrm>
        </p:grpSpPr>
        <p:pic>
          <p:nvPicPr>
            <p:cNvPr id="17" name="Picture 29" descr="http://jeannewillis.com/Book%20Covers/CottonwoolCol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9106" y="3711640"/>
              <a:ext cx="1070076" cy="1250354"/>
            </a:xfrm>
            <a:prstGeom prst="rect">
              <a:avLst/>
            </a:prstGeom>
            <a:noFill/>
            <a:ln w="9525">
              <a:noFill/>
              <a:miter lim="800000"/>
              <a:headEnd/>
              <a:tailEnd/>
            </a:ln>
          </p:spPr>
        </p:pic>
        <p:grpSp>
          <p:nvGrpSpPr>
            <p:cNvPr id="18" name="Group 17"/>
            <p:cNvGrpSpPr/>
            <p:nvPr/>
          </p:nvGrpSpPr>
          <p:grpSpPr>
            <a:xfrm>
              <a:off x="6340708" y="2209677"/>
              <a:ext cx="2227243" cy="2147017"/>
              <a:chOff x="6340708" y="2209677"/>
              <a:chExt cx="2227243" cy="2147017"/>
            </a:xfrm>
          </p:grpSpPr>
          <p:pic>
            <p:nvPicPr>
              <p:cNvPr id="19" name="Picture 30" descr="MonkeyandPand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6976" y="2841502"/>
                <a:ext cx="970975" cy="1277766"/>
              </a:xfrm>
              <a:prstGeom prst="rect">
                <a:avLst/>
              </a:prstGeom>
              <a:noFill/>
              <a:ln w="9525">
                <a:noFill/>
                <a:miter lim="800000"/>
                <a:headEnd/>
                <a:tailEnd/>
              </a:ln>
            </p:spPr>
          </p:pic>
          <p:pic>
            <p:nvPicPr>
              <p:cNvPr id="20" name="Picture 34" descr="TimeofLio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384540">
                <a:off x="6340708" y="2886722"/>
                <a:ext cx="852897" cy="762231"/>
              </a:xfrm>
              <a:prstGeom prst="rect">
                <a:avLst/>
              </a:prstGeom>
              <a:noFill/>
              <a:ln w="9525">
                <a:noFill/>
                <a:miter lim="800000"/>
                <a:headEnd/>
                <a:tailEnd/>
              </a:ln>
            </p:spPr>
          </p:pic>
          <p:pic>
            <p:nvPicPr>
              <p:cNvPr id="21" name="Picture 28" descr="The Worst Princes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71514" y="2209677"/>
                <a:ext cx="906664" cy="1058478"/>
              </a:xfrm>
              <a:prstGeom prst="rect">
                <a:avLst/>
              </a:prstGeom>
              <a:noFill/>
              <a:ln w="9525">
                <a:noFill/>
                <a:miter lim="800000"/>
                <a:headEnd/>
                <a:tailEnd/>
              </a:ln>
            </p:spPr>
          </p:pic>
          <p:pic>
            <p:nvPicPr>
              <p:cNvPr id="22" name="Picture 27" descr="http://img1.fantasticfiction.co.uk/images/h4/h2050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2880" y="3129534"/>
                <a:ext cx="933021" cy="1227160"/>
              </a:xfrm>
              <a:prstGeom prst="rect">
                <a:avLst/>
              </a:prstGeom>
              <a:noFill/>
              <a:ln w="9525">
                <a:noFill/>
                <a:miter lim="800000"/>
                <a:headEnd/>
                <a:tailEnd/>
              </a:ln>
            </p:spPr>
          </p:pic>
        </p:grpSp>
      </p:grpSp>
      <p:sp>
        <p:nvSpPr>
          <p:cNvPr id="31" name="TextBox 30"/>
          <p:cNvSpPr txBox="1"/>
          <p:nvPr/>
        </p:nvSpPr>
        <p:spPr>
          <a:xfrm>
            <a:off x="3897231" y="2766371"/>
            <a:ext cx="527565" cy="1446550"/>
          </a:xfrm>
          <a:prstGeom prst="rect">
            <a:avLst/>
          </a:prstGeom>
          <a:noFill/>
        </p:spPr>
        <p:txBody>
          <a:bodyPr wrap="square" rtlCol="0">
            <a:spAutoFit/>
          </a:bodyPr>
          <a:lstStyle/>
          <a:p>
            <a:r>
              <a:rPr lang="en-US" sz="8800" dirty="0">
                <a:solidFill>
                  <a:srgbClr val="5A5A5A"/>
                </a:solidFill>
              </a:rPr>
              <a:t>+</a:t>
            </a:r>
            <a:endParaRPr lang="en-US" dirty="0">
              <a:solidFill>
                <a:srgbClr val="5A5A5A"/>
              </a:solidFill>
            </a:endParaRPr>
          </a:p>
        </p:txBody>
      </p:sp>
      <p:pic>
        <p:nvPicPr>
          <p:cNvPr id="25" name="Picture 24">
            <a:extLst>
              <a:ext uri="{FF2B5EF4-FFF2-40B4-BE49-F238E27FC236}">
                <a16:creationId xmlns:a16="http://schemas.microsoft.com/office/drawing/2014/main" id="{F2899D2E-4D50-3F45-B1A3-F14ED3381A4B}"/>
              </a:ext>
            </a:extLst>
          </p:cNvPr>
          <p:cNvPicPr>
            <a:picLocks noChangeAspect="1"/>
          </p:cNvPicPr>
          <p:nvPr/>
        </p:nvPicPr>
        <p:blipFill>
          <a:blip r:embed="rId8"/>
          <a:stretch>
            <a:fillRect/>
          </a:stretch>
        </p:blipFill>
        <p:spPr>
          <a:xfrm>
            <a:off x="2655249" y="3014085"/>
            <a:ext cx="1234631" cy="897816"/>
          </a:xfrm>
          <a:prstGeom prst="rect">
            <a:avLst/>
          </a:prstGeom>
          <a:ln>
            <a:solidFill>
              <a:schemeClr val="accent5"/>
            </a:solidFill>
          </a:ln>
        </p:spPr>
      </p:pic>
    </p:spTree>
    <p:extLst>
      <p:ext uri="{BB962C8B-B14F-4D97-AF65-F5344CB8AC3E}">
        <p14:creationId xmlns:p14="http://schemas.microsoft.com/office/powerpoint/2010/main" val="24502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not letter </a:t>
            </a:r>
            <a:r>
              <a:rPr lang="en-US" dirty="0" smtClean="0"/>
              <a:t>names.</a:t>
            </a:r>
          </a:p>
          <a:p>
            <a:pPr marL="514350" indent="-514350">
              <a:buFont typeface="+mj-lt"/>
              <a:buAutoNum type="arabicPeriod"/>
            </a:pPr>
            <a:r>
              <a:rPr lang="en-US" dirty="0" smtClean="0"/>
              <a:t>Encourage your child to practise the letter sound they have learnt at school each day.</a:t>
            </a:r>
            <a:endParaRPr lang="en-US" dirty="0"/>
          </a:p>
          <a:p>
            <a:pPr marL="514350" indent="-514350">
              <a:buFont typeface="+mj-lt"/>
              <a:buAutoNum type="arabicPeriod"/>
            </a:pPr>
            <a:r>
              <a:rPr lang="en-US" dirty="0"/>
              <a:t>Play ‘Fred Games’ with your child. </a:t>
            </a:r>
          </a:p>
          <a:p>
            <a:pPr marL="514350" indent="-514350">
              <a:buFont typeface="+mj-lt"/>
              <a:buAutoNum type="arabicPeriod"/>
            </a:pPr>
            <a:r>
              <a:rPr lang="en-US" dirty="0" smtClean="0"/>
              <a:t>Use </a:t>
            </a:r>
            <a:r>
              <a:rPr lang="en-US" dirty="0"/>
              <a:t>Fred Talk to read and spell </a:t>
            </a:r>
            <a:r>
              <a:rPr lang="en-US" dirty="0" smtClean="0"/>
              <a:t>words.</a:t>
            </a:r>
          </a:p>
          <a:p>
            <a:pPr marL="514350" indent="-514350">
              <a:buFont typeface="+mj-lt"/>
              <a:buAutoNum type="arabicPeriod"/>
            </a:pPr>
            <a:r>
              <a:rPr lang="en-US" dirty="0" smtClean="0"/>
              <a:t>Listen </a:t>
            </a:r>
            <a:r>
              <a:rPr lang="en-US" dirty="0"/>
              <a:t>to your child read their </a:t>
            </a:r>
            <a:r>
              <a:rPr lang="en-US" dirty="0" smtClean="0"/>
              <a:t>Read Write Inc. Storybook </a:t>
            </a:r>
            <a:r>
              <a:rPr lang="en-US" dirty="0"/>
              <a:t>every </a:t>
            </a:r>
            <a:r>
              <a:rPr lang="en-US" dirty="0" smtClean="0"/>
              <a:t>day.</a:t>
            </a:r>
            <a:endParaRPr lang="en-US" dirty="0"/>
          </a:p>
          <a:p>
            <a:pPr marL="514350" indent="-514350">
              <a:buFont typeface="+mj-lt"/>
              <a:buAutoNum type="arabicPeriod"/>
            </a:pPr>
            <a:r>
              <a:rPr lang="en-US" dirty="0"/>
              <a:t>Read stories to your child every </a:t>
            </a:r>
            <a:r>
              <a:rPr lang="en-US" dirty="0" smtClean="0"/>
              <a:t>day.</a:t>
            </a:r>
            <a:endParaRPr lang="en-US" dirty="0"/>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sz="2800" dirty="0"/>
              <a:t>Ruth Miskin Parents’ Page:</a:t>
            </a:r>
          </a:p>
          <a:p>
            <a:r>
              <a:rPr lang="en-GB" sz="2800" dirty="0">
                <a:hlinkClick r:id="rId3"/>
              </a:rPr>
              <a:t>https://www.ruthmiskin.com/en/find-out-more/parents</a:t>
            </a:r>
            <a:r>
              <a:rPr lang="en-GB" sz="2800" dirty="0" smtClean="0">
                <a:hlinkClick r:id="rId3"/>
              </a:rPr>
              <a:t>/</a:t>
            </a:r>
            <a:endParaRPr lang="en-GB" sz="2800" dirty="0" smtClean="0"/>
          </a:p>
          <a:p>
            <a:endParaRPr lang="en-US" sz="2800" dirty="0"/>
          </a:p>
          <a:p>
            <a:r>
              <a:rPr lang="en-US" sz="2800" dirty="0"/>
              <a:t>Ruth Miskin Facebook:</a:t>
            </a:r>
          </a:p>
          <a:p>
            <a:r>
              <a:rPr lang="en-US" sz="2800" dirty="0">
                <a:hlinkClick r:id="rId4"/>
              </a:rPr>
              <a:t>https://www.facebook.com/miskin.education</a:t>
            </a:r>
            <a:endParaRPr lang="en-US" sz="2800" dirty="0"/>
          </a:p>
          <a:p>
            <a:endParaRPr lang="en-US" sz="2800" dirty="0"/>
          </a:p>
          <a:p>
            <a:r>
              <a:rPr lang="en-GB" sz="2800" dirty="0"/>
              <a:t>For free Read Write Inc. Phonics eBooks, activities and advice, visit Oxford Owl for Home</a:t>
            </a:r>
            <a:r>
              <a:rPr lang="en-GB" sz="2800" dirty="0" smtClean="0"/>
              <a:t>:</a:t>
            </a:r>
            <a:endParaRPr lang="en-US" sz="2800" dirty="0"/>
          </a:p>
          <a:p>
            <a:r>
              <a:rPr lang="en-GB" sz="2800" dirty="0">
                <a:hlinkClick r:id="rId5"/>
              </a:rPr>
              <a:t>https://home.oxfordowl.co.uk/reading/reading-schemes-oxford-levels/read-write-inc-phonics-guide/</a:t>
            </a:r>
            <a:endParaRPr lang="en-US" sz="2800" dirty="0"/>
          </a:p>
          <a:p>
            <a:endParaRPr lang="en-US" dirty="0"/>
          </a:p>
        </p:txBody>
      </p:sp>
    </p:spTree>
    <p:extLst>
      <p:ext uri="{BB962C8B-B14F-4D97-AF65-F5344CB8AC3E}">
        <p14:creationId xmlns:p14="http://schemas.microsoft.com/office/powerpoint/2010/main" val="1872511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E9270-5448-064E-9750-40A084A21E45}"/>
              </a:ext>
            </a:extLst>
          </p:cNvPr>
          <p:cNvSpPr/>
          <p:nvPr/>
        </p:nvSpPr>
        <p:spPr>
          <a:xfrm>
            <a:off x="400929" y="1213636"/>
            <a:ext cx="8342141" cy="2406813"/>
          </a:xfrm>
          <a:prstGeom prst="rect">
            <a:avLst/>
          </a:prstGeom>
        </p:spPr>
        <p:txBody>
          <a:bodyPr wrap="square">
            <a:spAutoFit/>
          </a:bodyPr>
          <a:lstStyle/>
          <a:p>
            <a:r>
              <a:rPr lang="en-US" sz="3200" dirty="0">
                <a:solidFill>
                  <a:srgbClr val="5A5A5A"/>
                </a:solidFill>
                <a:latin typeface="Arial" charset="0"/>
              </a:rPr>
              <a:t>Reading feeds the imagination, it expands </a:t>
            </a:r>
          </a:p>
          <a:p>
            <a:r>
              <a:rPr lang="en-US" sz="3200" dirty="0">
                <a:solidFill>
                  <a:srgbClr val="5A5A5A"/>
                </a:solidFill>
                <a:latin typeface="Arial" charset="0"/>
              </a:rPr>
              <a:t>horizons and offers new and exciting ways of </a:t>
            </a:r>
          </a:p>
          <a:p>
            <a:r>
              <a:rPr lang="en-US" sz="3200" dirty="0">
                <a:solidFill>
                  <a:srgbClr val="5A5A5A"/>
                </a:solidFill>
                <a:latin typeface="Arial" charset="0"/>
              </a:rPr>
              <a:t>seeing and making sense of our lives and of </a:t>
            </a:r>
          </a:p>
          <a:p>
            <a:r>
              <a:rPr lang="en-US" sz="3200" dirty="0">
                <a:solidFill>
                  <a:srgbClr val="5A5A5A"/>
                </a:solidFill>
                <a:latin typeface="Arial" charset="0"/>
              </a:rPr>
              <a:t>the world around us.</a:t>
            </a:r>
            <a:endParaRPr lang="en-GB" altLang="ja-JP" sz="3200" dirty="0">
              <a:solidFill>
                <a:srgbClr val="5A5A5A"/>
              </a:solidFill>
              <a:latin typeface="Arial" charset="0"/>
              <a:cs typeface="ＭＳ Ｐゴシック" charset="0"/>
            </a:endParaRPr>
          </a:p>
          <a:p>
            <a:pPr algn="r">
              <a:lnSpc>
                <a:spcPct val="80000"/>
              </a:lnSpc>
            </a:pPr>
            <a:r>
              <a:rPr lang="en-US" sz="2800" i="1" dirty="0">
                <a:solidFill>
                  <a:schemeClr val="tx2"/>
                </a:solidFill>
                <a:latin typeface="Arial" charset="0"/>
              </a:rPr>
              <a:t>Michael Morpurg</a:t>
            </a:r>
            <a:r>
              <a:rPr lang="en-US" sz="2800" i="1" dirty="0">
                <a:latin typeface="Arial" charset="0"/>
              </a:rPr>
              <a:t>o</a:t>
            </a:r>
            <a:endParaRPr lang="en-US" sz="2800" dirty="0"/>
          </a:p>
        </p:txBody>
      </p:sp>
    </p:spTree>
    <p:extLst>
      <p:ext uri="{BB962C8B-B14F-4D97-AF65-F5344CB8AC3E}">
        <p14:creationId xmlns:p14="http://schemas.microsoft.com/office/powerpoint/2010/main" val="2958446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other questions</a:t>
            </a:r>
          </a:p>
        </p:txBody>
      </p:sp>
      <p:sp>
        <p:nvSpPr>
          <p:cNvPr id="6" name="Rectangle 5">
            <a:extLst>
              <a:ext uri="{FF2B5EF4-FFF2-40B4-BE49-F238E27FC236}">
                <a16:creationId xmlns:a16="http://schemas.microsoft.com/office/drawing/2014/main"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90701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endParaRPr lang="en-US" dirty="0">
              <a:solidFill>
                <a:srgbClr val="5A5A5A"/>
              </a:solidFill>
            </a:endParaRPr>
          </a:p>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solidFill>
                  <a:schemeClr val="accent3"/>
                </a:solidFill>
              </a:rPr>
              <a:t>And I mean everything.</a:t>
            </a:r>
          </a:p>
          <a:p>
            <a:endParaRPr lang="en-US" b="1" dirty="0">
              <a:solidFill>
                <a:schemeClr val="accent1"/>
              </a:solidFill>
            </a:endParaRPr>
          </a:p>
          <a:p>
            <a:pPr marL="0" indent="0" algn="r">
              <a:buNone/>
            </a:pPr>
            <a:r>
              <a:rPr lang="en-US" sz="2400" i="1" dirty="0"/>
              <a:t>Jeanette Winterson</a:t>
            </a:r>
            <a:endParaRPr lang="en-US" sz="2400" b="1" i="1" dirty="0">
              <a:solidFill>
                <a:schemeClr val="accent1"/>
              </a:solidFill>
            </a:endParaRPr>
          </a:p>
          <a:p>
            <a:endParaRPr lang="en-US" dirty="0"/>
          </a:p>
        </p:txBody>
      </p:sp>
    </p:spTree>
    <p:extLst>
      <p:ext uri="{BB962C8B-B14F-4D97-AF65-F5344CB8AC3E}">
        <p14:creationId xmlns:p14="http://schemas.microsoft.com/office/powerpoint/2010/main" val="3841652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GB" i="1" dirty="0">
                <a:latin typeface="Arial" charset="0"/>
              </a:rPr>
              <a:t>Read Write Inc</a:t>
            </a:r>
            <a:r>
              <a:rPr lang="en-GB" dirty="0">
                <a:latin typeface="Arial" charset="0"/>
              </a:rPr>
              <a:t>. </a:t>
            </a:r>
            <a:r>
              <a:rPr lang="en-GB" dirty="0" smtClean="0">
                <a:latin typeface="Arial" charset="0"/>
              </a:rPr>
              <a:t>Phonics</a:t>
            </a:r>
            <a:endParaRPr lang="en-US" dirty="0">
              <a:latin typeface="Arial" charset="0"/>
            </a:endParaRPr>
          </a:p>
        </p:txBody>
      </p:sp>
      <p:sp>
        <p:nvSpPr>
          <p:cNvPr id="7172" name="Rectangle 3"/>
          <p:cNvSpPr>
            <a:spLocks noGrp="1" noChangeArrowheads="1"/>
          </p:cNvSpPr>
          <p:nvPr>
            <p:ph type="body" idx="1"/>
          </p:nvPr>
        </p:nvSpPr>
        <p:spPr/>
        <p:txBody>
          <a:bodyPr/>
          <a:lstStyle/>
          <a:p>
            <a:pPr marL="457200" indent="-457200">
              <a:buFont typeface="Arial"/>
              <a:buChar char="•"/>
            </a:pPr>
            <a:r>
              <a:rPr lang="en-US" dirty="0">
                <a:latin typeface="Arial Unicode MS" charset="0"/>
              </a:rPr>
              <a:t>Children learning to read in YR– Y2</a:t>
            </a:r>
          </a:p>
          <a:p>
            <a:pPr marL="457200" indent="-457200">
              <a:buFont typeface="Arial"/>
              <a:buChar char="•"/>
            </a:pPr>
            <a:endParaRPr lang="en-US" dirty="0">
              <a:latin typeface="Arial Unicode MS" charset="0"/>
            </a:endParaRPr>
          </a:p>
          <a:p>
            <a:pPr marL="457200" indent="-457200">
              <a:buFont typeface="Arial"/>
              <a:buChar char="•"/>
            </a:pPr>
            <a:r>
              <a:rPr lang="en-US" dirty="0">
                <a:latin typeface="Arial Unicode MS" charset="0"/>
              </a:rPr>
              <a:t>Older children who need to ‘catch up’</a:t>
            </a:r>
          </a:p>
          <a:p>
            <a:endParaRPr lang="en-GB" dirty="0">
              <a:latin typeface="Arial Unicode MS" charset="0"/>
            </a:endParaRPr>
          </a:p>
          <a:p>
            <a:pPr marL="457200" indent="-457200">
              <a:buFont typeface="Arial"/>
              <a:buChar char="•"/>
            </a:pPr>
            <a:r>
              <a:rPr lang="en-GB" dirty="0">
                <a:latin typeface="Arial Unicode MS" charset="0"/>
              </a:rPr>
              <a:t>Taught in groups based on their stage of reading</a:t>
            </a:r>
            <a:endParaRPr lang="en-US" dirty="0">
              <a:latin typeface="Arial Unicode MS" charset="0"/>
            </a:endParaRPr>
          </a:p>
        </p:txBody>
      </p:sp>
    </p:spTree>
    <p:extLst>
      <p:ext uri="{BB962C8B-B14F-4D97-AF65-F5344CB8AC3E}">
        <p14:creationId xmlns:p14="http://schemas.microsoft.com/office/powerpoint/2010/main" val="2966572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712959" cy="864096"/>
          </a:xfrm>
        </p:spPr>
        <p:txBody>
          <a:bodyPr/>
          <a:lstStyle/>
          <a:p>
            <a:r>
              <a:rPr lang="en-US" dirty="0"/>
              <a:t>Read Write Inc. Phonics daily lessons</a:t>
            </a:r>
          </a:p>
        </p:txBody>
      </p:sp>
      <p:grpSp>
        <p:nvGrpSpPr>
          <p:cNvPr id="34" name="Group 33"/>
          <p:cNvGrpSpPr/>
          <p:nvPr/>
        </p:nvGrpSpPr>
        <p:grpSpPr>
          <a:xfrm>
            <a:off x="2978754" y="2413291"/>
            <a:ext cx="1964910" cy="1008112"/>
            <a:chOff x="4814870" y="1776823"/>
            <a:chExt cx="3618366" cy="1856429"/>
          </a:xfrm>
        </p:grpSpPr>
        <p:pic>
          <p:nvPicPr>
            <p:cNvPr id="30" name="Picture 29"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31" name="Picture 30" descr="Screen Shot 2016-04-13 at 10.33.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32" name="Picture 31" descr="Screen Shot 2016-04-13 at 10.33.5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grpSp>
        <p:nvGrpSpPr>
          <p:cNvPr id="59" name="Group 58"/>
          <p:cNvGrpSpPr/>
          <p:nvPr/>
        </p:nvGrpSpPr>
        <p:grpSpPr>
          <a:xfrm>
            <a:off x="5583817" y="1736247"/>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8" name="Picture 7" descr="flashcards.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1571" y="1446761"/>
            <a:ext cx="1683972" cy="1656184"/>
          </a:xfrm>
          <a:prstGeom prst="rect">
            <a:avLst/>
          </a:prstGeom>
        </p:spPr>
      </p:pic>
      <p:grpSp>
        <p:nvGrpSpPr>
          <p:cNvPr id="33" name="Group 32"/>
          <p:cNvGrpSpPr/>
          <p:nvPr/>
        </p:nvGrpSpPr>
        <p:grpSpPr>
          <a:xfrm>
            <a:off x="1586133" y="4437112"/>
            <a:ext cx="4968552" cy="1739614"/>
            <a:chOff x="2123728" y="4077072"/>
            <a:chExt cx="4968552" cy="1739614"/>
          </a:xfrm>
        </p:grpSpPr>
        <p:grpSp>
          <p:nvGrpSpPr>
            <p:cNvPr id="40" name="Group 39"/>
            <p:cNvGrpSpPr/>
            <p:nvPr/>
          </p:nvGrpSpPr>
          <p:grpSpPr>
            <a:xfrm>
              <a:off x="2123728" y="4077072"/>
              <a:ext cx="4968552" cy="1739614"/>
              <a:chOff x="4083072" y="2063856"/>
              <a:chExt cx="3983851" cy="1515444"/>
            </a:xfrm>
          </p:grpSpPr>
          <p:grpSp>
            <p:nvGrpSpPr>
              <p:cNvPr id="42" name="Group 41"/>
              <p:cNvGrpSpPr/>
              <p:nvPr/>
            </p:nvGrpSpPr>
            <p:grpSpPr>
              <a:xfrm>
                <a:off x="4083072" y="2239125"/>
                <a:ext cx="3259221" cy="1340175"/>
                <a:chOff x="5314952" y="2543404"/>
                <a:chExt cx="3259221" cy="1340175"/>
              </a:xfrm>
            </p:grpSpPr>
            <p:pic>
              <p:nvPicPr>
                <p:cNvPr id="44" name="Picture 30" descr="MonkeyandPanda.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603198" y="2605814"/>
                  <a:ext cx="970975" cy="1277765"/>
                </a:xfrm>
                <a:prstGeom prst="rect">
                  <a:avLst/>
                </a:prstGeom>
                <a:noFill/>
                <a:ln w="9525">
                  <a:noFill/>
                  <a:miter lim="800000"/>
                  <a:headEnd/>
                  <a:tailEnd/>
                </a:ln>
              </p:spPr>
            </p:pic>
            <p:pic>
              <p:nvPicPr>
                <p:cNvPr id="45" name="Picture 28" descr="The Worst Princess"/>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970013" y="2793431"/>
                  <a:ext cx="906664" cy="1058478"/>
                </a:xfrm>
                <a:prstGeom prst="rect">
                  <a:avLst/>
                </a:prstGeom>
                <a:noFill/>
                <a:ln w="9525">
                  <a:noFill/>
                  <a:miter lim="800000"/>
                  <a:headEnd/>
                  <a:tailEnd/>
                </a:ln>
              </p:spPr>
            </p:pic>
            <p:pic>
              <p:nvPicPr>
                <p:cNvPr id="46" name="Picture 27" descr="http://img1.fantasticfiction.co.uk/images/h4/h20507.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rot="21135612">
                  <a:off x="5314952" y="2543404"/>
                  <a:ext cx="933021" cy="1227160"/>
                </a:xfrm>
                <a:prstGeom prst="rect">
                  <a:avLst/>
                </a:prstGeom>
                <a:noFill/>
                <a:ln w="9525">
                  <a:noFill/>
                  <a:miter lim="800000"/>
                  <a:headEnd/>
                  <a:tailEnd/>
                </a:ln>
              </p:spPr>
            </p:pic>
          </p:grpSp>
          <p:pic>
            <p:nvPicPr>
              <p:cNvPr id="43" name="Picture 4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701327">
                <a:off x="7276576" y="2063856"/>
                <a:ext cx="790347" cy="1153840"/>
              </a:xfrm>
              <a:prstGeom prst="rect">
                <a:avLst/>
              </a:prstGeom>
            </p:spPr>
          </p:pic>
        </p:grpSp>
        <p:pic>
          <p:nvPicPr>
            <p:cNvPr id="41" name="Picture 4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1048240">
              <a:off x="3173538" y="4590966"/>
              <a:ext cx="1168939" cy="937099"/>
            </a:xfrm>
            <a:prstGeom prst="rect">
              <a:avLst/>
            </a:prstGeom>
          </p:spPr>
        </p:pic>
      </p:grpSp>
      <p:grpSp>
        <p:nvGrpSpPr>
          <p:cNvPr id="47" name="Group 46"/>
          <p:cNvGrpSpPr/>
          <p:nvPr/>
        </p:nvGrpSpPr>
        <p:grpSpPr>
          <a:xfrm>
            <a:off x="5947864" y="2903643"/>
            <a:ext cx="2443877" cy="948102"/>
            <a:chOff x="1763688" y="5157192"/>
            <a:chExt cx="3816424" cy="1340768"/>
          </a:xfrm>
        </p:grpSpPr>
        <p:pic>
          <p:nvPicPr>
            <p:cNvPr id="48" name="Picture 47" descr="837404_GW_BK1_CVR.pdf"/>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spTree>
    <p:extLst>
      <p:ext uri="{BB962C8B-B14F-4D97-AF65-F5344CB8AC3E}">
        <p14:creationId xmlns:p14="http://schemas.microsoft.com/office/powerpoint/2010/main" val="335020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268760"/>
            <a:ext cx="7037677" cy="4680297"/>
          </a:xfrm>
        </p:spPr>
      </p:pic>
    </p:spTree>
    <p:extLst>
      <p:ext uri="{BB962C8B-B14F-4D97-AF65-F5344CB8AC3E}">
        <p14:creationId xmlns:p14="http://schemas.microsoft.com/office/powerpoint/2010/main" val="146288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196751"/>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spTree>
    <p:extLst>
      <p:ext uri="{BB962C8B-B14F-4D97-AF65-F5344CB8AC3E}">
        <p14:creationId xmlns:p14="http://schemas.microsoft.com/office/powerpoint/2010/main" val="120530365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spTree>
    <p:extLst>
      <p:ext uri="{BB962C8B-B14F-4D97-AF65-F5344CB8AC3E}">
        <p14:creationId xmlns:p14="http://schemas.microsoft.com/office/powerpoint/2010/main" val="41302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a:extLst/>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
        <p:nvSpPr>
          <p:cNvPr id="3" name="Rounded Rectangle 2"/>
          <p:cNvSpPr/>
          <p:nvPr/>
        </p:nvSpPr>
        <p:spPr>
          <a:xfrm>
            <a:off x="1259632" y="1484784"/>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1259632" y="3140968"/>
            <a:ext cx="6624736" cy="86409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1259632" y="4725144"/>
            <a:ext cx="2880320" cy="504056"/>
          </a:xfrm>
          <a:prstGeom prst="roundRect">
            <a:avLst/>
          </a:prstGeom>
          <a:solidFill>
            <a:schemeClr val="accent6">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7002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(ruthmiskin.com)</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Presentation1.potx</Template>
  <TotalTime>1078</TotalTime>
  <Words>1969</Words>
  <Application>Microsoft Office PowerPoint</Application>
  <PresentationFormat>On-screen Show (4:3)</PresentationFormat>
  <Paragraphs>253</Paragraphs>
  <Slides>19</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ＭＳ Ｐゴシック</vt:lpstr>
      <vt:lpstr>ＭＳ Ｐゴシック</vt:lpstr>
      <vt:lpstr>Arial</vt:lpstr>
      <vt:lpstr>Arial Unicode MS</vt:lpstr>
      <vt:lpstr>Calibri</vt:lpstr>
      <vt:lpstr>Garamond</vt:lpstr>
      <vt:lpstr>Helvetica</vt:lpstr>
      <vt:lpstr>Times New Roman</vt:lpstr>
      <vt:lpstr>Wingdings</vt:lpstr>
      <vt:lpstr>NEW Phonics Template</vt:lpstr>
      <vt:lpstr> Parents’ Meeting Introduction to Read Write Inc. </vt:lpstr>
      <vt:lpstr>Reading changes everything</vt:lpstr>
      <vt:lpstr>Read Write Inc. Phonics</vt:lpstr>
      <vt:lpstr>Read Write Inc. Phonics daily lessons</vt:lpstr>
      <vt:lpstr>One-to-one tutoring – ‘keep up, not catch up!’</vt:lpstr>
      <vt:lpstr>What is phonics?</vt:lpstr>
      <vt:lpstr>English alphabetic code</vt:lpstr>
      <vt:lpstr>Speed Sounds Set 1 and Set 2</vt:lpstr>
      <vt:lpstr>Pure Sounds (ruthmiskin.com)</vt:lpstr>
      <vt:lpstr>Speed Sounds Set 3</vt:lpstr>
      <vt:lpstr>Sounds + blending = reading </vt:lpstr>
      <vt:lpstr>Fred</vt:lpstr>
      <vt:lpstr>Teach spelling using Fred Fingers</vt:lpstr>
      <vt:lpstr>‘Three with me, four at home’</vt:lpstr>
      <vt:lpstr>Which books will children bring home?</vt:lpstr>
      <vt:lpstr>What can I do?</vt:lpstr>
      <vt:lpstr>Online resources available</vt:lpstr>
      <vt:lpstr>PowerPoint Presentation</vt:lpstr>
      <vt:lpstr>Any other questions</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Lauren ORourke</cp:lastModifiedBy>
  <cp:revision>128</cp:revision>
  <cp:lastPrinted>2022-10-03T15:35:12Z</cp:lastPrinted>
  <dcterms:created xsi:type="dcterms:W3CDTF">2015-11-23T14:36:59Z</dcterms:created>
  <dcterms:modified xsi:type="dcterms:W3CDTF">2022-10-03T15:52:52Z</dcterms:modified>
</cp:coreProperties>
</file>