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87" r:id="rId3"/>
    <p:sldId id="274" r:id="rId4"/>
    <p:sldId id="278" r:id="rId5"/>
    <p:sldId id="281" r:id="rId6"/>
    <p:sldId id="282" r:id="rId7"/>
    <p:sldId id="283" r:id="rId8"/>
    <p:sldId id="276" r:id="rId9"/>
    <p:sldId id="284" r:id="rId10"/>
    <p:sldId id="280" r:id="rId11"/>
    <p:sldId id="275" r:id="rId12"/>
    <p:sldId id="272" r:id="rId13"/>
  </p:sldIdLst>
  <p:sldSz cx="12192000" cy="6858000"/>
  <p:notesSz cx="6797675" cy="9928225"/>
  <p:embeddedFontLst>
    <p:embeddedFont>
      <p:font typeface="Amatic SC" panose="020B0604020202020204" charset="-79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CC66FF"/>
    <a:srgbClr val="E1FFFF"/>
    <a:srgbClr val="FFEFFF"/>
    <a:srgbClr val="E6E5F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26" autoAdjust="0"/>
  </p:normalViewPr>
  <p:slideViewPr>
    <p:cSldViewPr snapToGrid="0">
      <p:cViewPr varScale="1">
        <p:scale>
          <a:sx n="90" d="100"/>
          <a:sy n="90" d="100"/>
        </p:scale>
        <p:origin x="52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DE5F-DF04-4F27-A344-93FB2E432C7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44C5-FA99-4680-9B86-B28965A5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7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6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3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5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9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2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6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0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2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1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1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2F32-7798-4564-8282-CAE11DB41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FADDA-4B94-4A2E-88D3-B6613E9E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9993-D5C4-4B50-B5A5-730EB64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0A0B-5D12-454A-BA41-C1BF4AAF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65155-854B-4718-BE7A-D5248F34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4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1855-7101-46C1-9608-C11FD928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F746A-1AB9-44D6-91C2-4E1D3687A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E011-5903-490B-A6BB-4B76497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082B-37B0-4E5A-9D06-029444C7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AA1B-FE0D-4371-B5E5-C3DF0BD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D34B2-98C7-49C8-89D4-2CFFA928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B59C2-E893-4D04-BE77-20443A924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D4FD-8342-49A1-8FF9-E2EB2145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38CE-C8C9-4860-8A69-E940531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D7DD-8F41-4D1D-9D69-BF631CEA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E126-D9F1-414E-A524-ABCDBD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B3AB-A0C1-476D-A37A-35CFFDD1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2B75-FE02-4D01-BAAE-DA345F5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2088-0B61-49AD-8AEF-34A45B4A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F0FC-BDDB-4AE2-A261-3FC1925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398B-46A2-4C16-8E6B-3FCAD4E6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62F7-FA5F-4E83-9E1A-482AE265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2D0-13FB-4D1F-834C-C4E5B5C9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A6C8-0BB6-4E19-A634-62B3449D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1B6A6-140B-4F75-8410-CE1F5EBD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127A-B3F6-45DF-B6A9-93108D44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7FE-B6C1-4774-BFC8-D389935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26C5-36C2-409F-B5D1-6422B0F02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E25DC-CAE7-4F04-9FB3-9AC4078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6E613-CFD3-4890-B8D3-320F5168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7CA2-861E-4933-A1AD-07BBE31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D187-1F7F-4953-BE9D-AB85015A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9CF6E-BAB7-464D-8A88-2314BC18E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F2B6E-D889-4256-B447-2C5B5E8CD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A75A-DDDC-489C-917E-3349A7388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D1E8-501E-44B9-BF08-9A5F01F9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7424F-EADF-428D-A783-A628D2E6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5C68-FA0E-4128-B07C-54C96E2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496B9-4598-4794-9016-8BDFC6BA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3793-06C6-4B90-ABCF-779B1740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8F566-D2E1-4886-B215-095A4D19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0A379-04BE-4DC4-ABFC-A59A8BFB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CCF29-89B7-40E4-B623-82A21A3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2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CE185-F1AC-41D0-BF69-66ADCC0C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6861C-BBFA-473E-83CD-C2233D59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C15F4-34EC-47C8-913F-6039A82C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7E3-D5BE-484A-BD27-CA1374AB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664-8C45-4A31-9788-2451EFAD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2003-15C2-4980-A916-9ABD2CE4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4548-D2BF-40DD-BA45-E212ACD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64E1-94CC-42BD-8D0C-1CC02C56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CDF1-17F6-4A79-9851-851A95D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3B49-50C4-4073-BA14-A1326DC5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7FDE0-B490-49A2-B142-ED137E884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06A47-D125-47BC-A712-F4BDEAC2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8B02-0071-49C3-9832-BEC185F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4F1B-2ED6-4021-9074-0CDAC1C1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8865-2331-42D4-9583-FC687C7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298A6-0EC2-43B7-AB67-33EA504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D6075-F7C7-4CA2-874F-9183FC42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6367-BED6-41DC-89F6-C2AB3128A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5D41-4AB0-4312-A420-B20A1BDF5A7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189D-DEFD-4D06-83E8-FAE7203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245F4-DE9A-4E43-879E-EAABD86BA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48609"/>
              </p:ext>
            </p:extLst>
          </p:nvPr>
        </p:nvGraphicFramePr>
        <p:xfrm>
          <a:off x="235262" y="595720"/>
          <a:ext cx="11694467" cy="361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7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</a:tblGrid>
              <a:tr h="5973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1383">
                <a:tc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i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The</a:t>
                      </a:r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Five Foundations</a:t>
                      </a:r>
                      <a:endParaRPr lang="en-US" sz="2400" b="1" i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Belonging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Well-being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engagement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expression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joy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7317654" y="43553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443217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9" y="45944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795" y="454944"/>
            <a:ext cx="569862" cy="595378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9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23-24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88285"/>
              </p:ext>
            </p:extLst>
          </p:nvPr>
        </p:nvGraphicFramePr>
        <p:xfrm>
          <a:off x="133491" y="595721"/>
          <a:ext cx="11925017" cy="597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973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13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  <a:p>
                      <a:pPr algn="ctr"/>
                      <a:endParaRPr lang="en-US" sz="16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NB: </a:t>
                      </a:r>
                      <a:r>
                        <a:rPr lang="en-US" sz="1600" b="1" i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These themes may be adapted at various points to allow for children’s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In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In/Getting to know each other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Being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kind /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staying safe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Fire Drill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Routines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and Rules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Autumn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Witches Cave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Fireworks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Diwali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Fun!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Rhyming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Rhythm in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Restaurant role play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Signs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Spring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Shrove Tuesday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World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 Day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Bird watching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Mother’s 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Life cycles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Minibeasts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Baby animals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Vets role play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Eid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Fitr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Growing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Garden Centre role play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Father’s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Keeping healthy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Doctor’s role play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Hairdressers role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We are all Different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Self-Portraits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1599441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experiences</a:t>
                      </a:r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dance Visit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 artefacts Visitor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Father Christmas Visit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Song Time for Parents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Dinner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Party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the Snow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(weather permitting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Tasting Chinese food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Little City role play Visit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 as a Book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Character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Walks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 Hunt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caterpillars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Zoolab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Trip to Wimpole Farm to see baby animals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a bean plant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Shopping at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Morrisons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buy fruit</a:t>
                      </a: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Tasting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Visits to School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Leaver’s Celebration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1712735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 vocabulary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Author,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illustrator, character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Autumn, shrivel, crunchy,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crispy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 bubble, thinking bubble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Gigantic,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enormous, huge, colossal, tiny, miniscule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 ‘blurb’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Spring, flower, leaf, stem, petal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blossom, bud, shrivelled,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hatch, chick, beak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Sides, corners, straight, curved, solid, flat,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Cocoon, chrysalis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Tadpole, frog spawn 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Lamb, piglet, foal, calf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Root, shoot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82508" y="385969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2" y="456443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51539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7150" y="515398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043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23-24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15119"/>
              </p:ext>
            </p:extLst>
          </p:nvPr>
        </p:nvGraphicFramePr>
        <p:xfrm>
          <a:off x="133491" y="595721"/>
          <a:ext cx="11925017" cy="606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0763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66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In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Moving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20830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High</a:t>
                      </a:r>
                      <a:r>
                        <a:rPr lang="en-US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quality </a:t>
                      </a:r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Texts</a:t>
                      </a: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Goldilocks and the Three Bears</a:t>
                      </a: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Peace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at Last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Whatever Next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Dear Zoo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Room on the Broom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 and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 Eggs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Santa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Nativity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Hairy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McClary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Eggs and Ham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Where’s My Teddy?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Duck in a Truck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Forget the 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The 3 Little Pigs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Wolfs 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Owl Babies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Dora’s Eggs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Peely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Guess How Much I Love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You?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Mum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Fantastic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Hungry Caterpillar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Busy Spider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Tadpoles Promise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Cycles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Titch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Seed in Need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Enormous Turnip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 Duck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Handa’s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Surprise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Gumpy’s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 is 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Brilliant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are all Different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OK to be Different</a:t>
                      </a:r>
                      <a:endParaRPr lang="en-GB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Little Red Hen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Ruby’s Worry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807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Core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nursery Rhymes</a:t>
                      </a:r>
                    </a:p>
                    <a:p>
                      <a:pPr algn="ctr"/>
                      <a:endParaRPr lang="en-US" sz="2000" b="1" baseline="0" dirty="0" smtClean="0">
                        <a:solidFill>
                          <a:schemeClr val="dk1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&amp;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Other songs</a:t>
                      </a: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‘Twinkle, Twinkle’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‘Baa,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Baa Black Sheep’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‘Days of the Week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‘Weather Song’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‘Hello Everyone, How are You?’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‘You Sing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 Song’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Here We Go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Looby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Loo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‘Goldilocks’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‘Humpty Dumpty’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‘Hey Diddle,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Diddle’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“Tommy Thumb”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Leaves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‘Pop, Pop, Pop!”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Fireworks’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‘Diwali’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‘Here We Go Round the Mulberry Bush’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 songs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‘Twinkle, Twinkle’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‘Mary Had a Little Lamb’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‘Hickory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Dickory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Dock’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‘Then There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Were 3 Cats’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GB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Willaby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Wallaby’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‘I Know an Old Lady’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‘Chinese New Year is Here Again’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‘Shake Your Sillies Out’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 3 Pigs Song’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‘Baa, Baa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Black Sheep’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‘Little Bo Peep’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‘Mary,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Mary Quite Contrary’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‘Oil in the Pot’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‘Daffodil’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‘Chicken Dance’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‘Spring Chicken’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‘Chick, Chick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Chicken’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‘The Number Shape Song’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‘Ring a Ring of Roses’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‘Humpty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Dumpty’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‘Wind the Bobbin Up’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‘There’s a Tiny Caterpillar’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‘Butterfly, Egg…’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Friendly Frogs’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‘Dig a Patch of Garden’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‘Hokey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Cokey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‘Hey Diddle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Diddle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‘12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345, Once I Caught a Fish Alive’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‘Mr Sun’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Sun Has Got His Hat On’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 Scrubbing Song’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Sticky Lollipops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‘Every Colour Under the Sun’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68" y="509116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676273" y="358566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9" y="439301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471764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627" y="471764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6991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2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23-24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79218"/>
              </p:ext>
            </p:extLst>
          </p:nvPr>
        </p:nvGraphicFramePr>
        <p:xfrm>
          <a:off x="133491" y="586080"/>
          <a:ext cx="11925017" cy="599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9748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2635513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Read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Write </a:t>
                      </a:r>
                      <a:r>
                        <a:rPr lang="en-GB" sz="2400" b="1" baseline="0" dirty="0" err="1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Inc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Direct Teaching</a:t>
                      </a:r>
                    </a:p>
                    <a:p>
                      <a:pPr algn="ctr"/>
                      <a:endParaRPr lang="en-GB" sz="2400" b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With opportunities to consolidate within the continuous provision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behaviours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Stories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Rhymes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Language Development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 Write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pictures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Turn, Your Turn’</a:t>
                      </a:r>
                    </a:p>
                    <a:p>
                      <a:pPr algn="ctr"/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Sounds in the environment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Musical sounds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‘Bouncy sounds’ and ‘stretchy sounds’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cards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Says…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‘Bouncy sounds’ and ‘stretchy sounds’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Spy…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Silly Soup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Basket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Sam, Sam…..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sounds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Consolidation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appropriate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 Write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pictures to corresponding letters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writing together – CVCs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sounds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Consolidation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appropriate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 Write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pictures to corresponding letters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writing together – CVCs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756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Maths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Direct Teaching </a:t>
                      </a: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With</a:t>
                      </a:r>
                      <a:r>
                        <a:rPr lang="en-GB" sz="1400" b="1" baseline="0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opportunities to consolidate within the continuous provision</a:t>
                      </a:r>
                      <a:endParaRPr lang="en-GB" sz="14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behaviours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Number rhymes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Match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Sort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 2 groups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objects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Same/Equal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More/Fewer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Subitise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different ways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2d/3d shapes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Mathematical language: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‘sides’, ‘corners’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‘straight’, ‘curved’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Pattern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Light &amp; Dark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</a:t>
                      </a:r>
                      <a:r>
                        <a:rPr lang="en-GB" sz="105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9 &amp;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1-5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Count</a:t>
                      </a: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Subitise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Represent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 different ways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more/1 less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Light &amp; Dark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Spatial awareness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Positional language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mass, capacity and length 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Growing 678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4" y="55915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16008" y="380370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88" y="448900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6" y="509800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27657" y="505605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47189" y="51910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" y="127693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2690"/>
              </p:ext>
            </p:extLst>
          </p:nvPr>
        </p:nvGraphicFramePr>
        <p:xfrm>
          <a:off x="235262" y="595720"/>
          <a:ext cx="11694467" cy="595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7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</a:tblGrid>
              <a:tr h="5738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4232690">
                <a:tc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i="0" dirty="0" smtClean="0">
                          <a:latin typeface="Amatic SC" panose="020B0604020202020204" charset="-79"/>
                          <a:cs typeface="Amatic SC" panose="020B0604020202020204" charset="-79"/>
                        </a:rPr>
                        <a:t>Our</a:t>
                      </a:r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Curriculum Goals</a:t>
                      </a:r>
                      <a:endParaRPr lang="en-US" sz="2400" b="1" i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am a confident and independent learner.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make positive relationships with the adults and children in my setting.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am a good communicator.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move my body with good control.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have a love of books, stories, rhymes and songs.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make marks freely and give meaning to them.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explore and investigate number, shape and pattern.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show wonder and curiosity in the world around me.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think creatively and use my imagination within my play.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7317654" y="43553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443217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9" y="45944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795" y="454944"/>
            <a:ext cx="569862" cy="595378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4456"/>
              </p:ext>
            </p:extLst>
          </p:nvPr>
        </p:nvGraphicFramePr>
        <p:xfrm>
          <a:off x="133491" y="595719"/>
          <a:ext cx="11925017" cy="587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76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1120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Goal 1</a:t>
                      </a:r>
                    </a:p>
                    <a:p>
                      <a:pPr algn="ctr"/>
                      <a:endParaRPr lang="en-US" sz="28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my Key Person  during my Home Visit.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05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separate from my parent or carer with support, then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confidence.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build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with my Key Person.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play and learning preferences supported by my Key Person.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take part in routines such as sitting on the carpet when the bells ring.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cooperate with my nappy change and handwashing routine.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part in my self-care routine,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such as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pulling up my 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trousers.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independent using soap, paper towels and tissues.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play and select my own resources independently.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decisions and choices about my own play and learning.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and understand the visual signs around the setting.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stop and go, visual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timetable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flip on my coat and follow the clothing symbols.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sunhat or coat.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toilet, wash my hands and blow my nose independently.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 the daily routine independently and with confidence.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risks, show perseverance and challenge myself.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 about what I am doing and use words such as ‘thinking’ and ‘learning’.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am a confident and independent learner</a:t>
                      </a: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77580"/>
              </p:ext>
            </p:extLst>
          </p:nvPr>
        </p:nvGraphicFramePr>
        <p:xfrm>
          <a:off x="133491" y="595720"/>
          <a:ext cx="11925017" cy="591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1600" b="1" i="1" u="sng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Goal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meet my Key Person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during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my home visit.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build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with my Key Person.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alongside other children.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share and take turns with adult support. 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using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sandtimers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join in with group activities.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rgbClr val="CC66FF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show interest in others play and start to join in.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sometimes for a special friendship with another child.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 smtClean="0">
                        <a:solidFill>
                          <a:srgbClr val="CC66FF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 and interact within a group, extending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play ideas.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demonstrate friendly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behaviour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, initiating conversations with adults and peers.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show more confidence in new social situations.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interact confidently with adults and children.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 cooperatively with my peers, sometimes taking turns and sharing independently.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negotiate with my peers and sometimes solve conflicts independently.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make positive relationships with the adults and children in my setting.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17965"/>
              </p:ext>
            </p:extLst>
          </p:nvPr>
        </p:nvGraphicFramePr>
        <p:xfrm>
          <a:off x="133491" y="595720"/>
          <a:ext cx="11925017" cy="590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3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communicate using, eye contact, gesture and body language.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2 or 3 word structures.</a:t>
                      </a: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understand simple instructions alongside visual prompts.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stop and go, visual           timetable, first and then boards, choice boards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use talk in my imaginary play and role play.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u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simple sentences and hold simple conversations.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simple instructions.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a simple story.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in refrains and repeat phrases in familiar stories and rhymes.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name my feelings with adult guidance.  </a:t>
                      </a:r>
                      <a:r>
                        <a:rPr lang="en-GB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“You look cross!”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more complex sentences of 4-6 words and a wider vocabulary.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simple questions.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picture cues to retell a familiar story.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a conversation, back and forth for several turns.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adult support, tell by friends when I don’t like something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would like to share a toy.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adults for help and support when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need it.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‘why’ questions and 2 part instructions.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 my needs and feelings appropriately.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 a story in my own words.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Helicopter Stories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am a good communicator. </a:t>
                      </a:r>
                      <a:endParaRPr lang="en-GB" sz="2400" i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81041"/>
              </p:ext>
            </p:extLst>
          </p:nvPr>
        </p:nvGraphicFramePr>
        <p:xfrm>
          <a:off x="133491" y="595720"/>
          <a:ext cx="11925017" cy="590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4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run freely in large spaces.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push along a trike or car with my feet.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roll a ball back and forth with an adult.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join in with “Tommy Thumb” and other action rhymes.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the muscles in my arms and hands to make big and small movements, such as waving scarves, manipulating dough, building a tower or shaking an instrument.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climb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balance, sometimes with adult support.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explore a range of large construction equipment with adult support and guidance.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large ball.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gain more control over my fine movements such as threading beads, peg boards, lift out puzzles etc.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in a variety of ways, such as skip, hop, jump, standing on one leg or holding a statue.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catch a ball.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 in ‘Dough Disco’ and ‘Scarf Disco’, beginning to master the different actions.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‘ball it’ or ‘sausage’.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a wide range of fine motor activities.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tweezers and beads, rice and spoons or squeezing sponges.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independently take part in large construction activities, such as building with crates, tubes, wooden blocks and den making; beginning to use equipment safely.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pedal and steer a trike.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balls, beanbags, hoops and scarves with increasing control.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join in with free dancing and ring games.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climb, balance and jump with skill and confidence.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ride and negotiate a balance bike with both feet off the ground.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throw with increasing accuracy at a target.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 variety of tools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skilfuly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such as scissors, spades, glue sticks or tweezers.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move my body with good control.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72599"/>
              </p:ext>
            </p:extLst>
          </p:nvPr>
        </p:nvGraphicFramePr>
        <p:xfrm>
          <a:off x="133491" y="595721"/>
          <a:ext cx="11925017" cy="592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46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4645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5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enjoy listening to simple stories, rhymes and songs, either 1:1 or in a group.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join in with simple songs and nursery rhymes.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some favourite books.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join in with refrains and repeat phrases from familiar stories and rhymes.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sit and take part in stories and singing at Carpet Time.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to look at books independently and with my friends.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handle books carefully.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show an interest in Information Books.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story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my own words, using picture cues.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show an awareness of rhyme and rhythm in words. 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‘book language’, such as character, author, illustrator, speech bubble, thinking bubble.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longer stories. Talk about what happened or what might happen next.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and sing a wide repertoire of songs and rhymes.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make up my own stories in my imaginary play or Helicopter Stories.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have a love of books, stories, songs and rhymes.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17203"/>
              </p:ext>
            </p:extLst>
          </p:nvPr>
        </p:nvGraphicFramePr>
        <p:xfrm>
          <a:off x="133491" y="595720"/>
          <a:ext cx="11925017" cy="585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39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220636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6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show an interest in a variety of mark-making implements and media, sometimes with adult support and modelling. </a:t>
                      </a:r>
                      <a:r>
                        <a:rPr lang="en-GB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chalks, crayons, pencils, pens, paint dabbers, </a:t>
                      </a:r>
                      <a:r>
                        <a:rPr lang="en-GB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gluesticks</a:t>
                      </a:r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marks in messy play.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sand, mud, foam, large chalks and water with big brushes on the ground outside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marks with paint using large and small brushes and other tools such as rollers and sponges.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self-select from the Mark Making Trolley, choosing from a wider range of resources.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marks or ‘pretend write’ during role play.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notebooks, clip boards, post its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 to write my name on my pictures and in cards.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my name card to help me learn to write my name. Copy of name card to take home.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begin to talk about what I have painted, drawn or written.              “Can you tell me about your picture/writing?”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draw or paint a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recognisable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person or object with details.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include some letter shapes in my own free writing and give meaning to them.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my thumb and 2 fingers to hold pens and pencils and use them with increasing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control.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write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part or all of my name clearly and with the correct formation.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hear sounds in words, and with adult support, begin to include some correct letter sounds in my own free writing. 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make marks freely and give meaning to them</a:t>
                      </a: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. 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82769"/>
              </p:ext>
            </p:extLst>
          </p:nvPr>
        </p:nvGraphicFramePr>
        <p:xfrm>
          <a:off x="133491" y="595720"/>
          <a:ext cx="11925017" cy="585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39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220636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7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use number language in play, sometimes with adult support.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More, lots, same, enough, one, two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 and sort objects by colour, size and shape.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blocks, puzzles and shapes.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join in with number songs and number books.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recite numbers past 5.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understand prepositional language.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begin to build shape structures and make patterns.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use simple size and shape language.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2 groups of objects, identifying ‘the same’, ‘more’, ‘different’.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small groups of objects using 1:1 correspondence, sometimes with adult support.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prepositional language.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independently explore resources from the continuous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provision.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numicon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unifix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cubes, shapes.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subitize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1-3 objects, saying how many without the need to count.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sometimes link numerals and amounts correctly, 1-5.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increasingly complex puzzles.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 models and shape arrangements with a purpose in mind, selecting the particular shapes they need.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accurately count a group of up to 5 objects and recognize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numerals 1-5.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Explore different ways of arranging groups 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of objects 1-5. 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mathematical language to describe flat and solid shapes.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. Side, corner, straight, curved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a repeating pattern.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explore and investigate number, shape and pattern.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12470</TotalTime>
  <Words>3035</Words>
  <Application>Microsoft Office PowerPoint</Application>
  <PresentationFormat>Widescreen</PresentationFormat>
  <Paragraphs>930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Amatic SC</vt:lpstr>
      <vt:lpstr>RM Typerighter old</vt:lpstr>
      <vt:lpstr>Arial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Underwood (Avanti Gardens)</dc:creator>
  <cp:lastModifiedBy>Jane Turner</cp:lastModifiedBy>
  <cp:revision>314</cp:revision>
  <cp:lastPrinted>2022-05-05T10:15:37Z</cp:lastPrinted>
  <dcterms:created xsi:type="dcterms:W3CDTF">2021-06-03T07:59:39Z</dcterms:created>
  <dcterms:modified xsi:type="dcterms:W3CDTF">2023-10-19T16:10:01Z</dcterms:modified>
</cp:coreProperties>
</file>