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56" r:id="rId2"/>
    <p:sldId id="268" r:id="rId3"/>
    <p:sldId id="257" r:id="rId4"/>
    <p:sldId id="258" r:id="rId5"/>
    <p:sldId id="259" r:id="rId6"/>
    <p:sldId id="260" r:id="rId7"/>
    <p:sldId id="261" r:id="rId8"/>
    <p:sldId id="262" r:id="rId9"/>
    <p:sldId id="263" r:id="rId10"/>
    <p:sldId id="264" r:id="rId11"/>
    <p:sldId id="265" r:id="rId12"/>
    <p:sldId id="267" r:id="rId13"/>
    <p:sldId id="266" r:id="rId14"/>
  </p:sldIdLst>
  <p:sldSz cx="9144000" cy="5143500" type="screen16x9"/>
  <p:notesSz cx="6858000" cy="9144000"/>
  <p:embeddedFontLst>
    <p:embeddedFont>
      <p:font typeface="Comic Neue" panose="020B0604020202020204" charset="0"/>
      <p:regular r:id="rId16"/>
      <p:bold r:id="rId17"/>
      <p:italic r:id="rId18"/>
      <p:boldItalic r:id="rId19"/>
    </p:embeddedFont>
    <p:embeddedFont>
      <p:font typeface="Comic Sans MS" panose="030F0702030302020204" pitchFamily="66" charset="0"/>
      <p:regular r:id="rId20"/>
      <p:bold r:id="rId21"/>
      <p:italic r:id="rId22"/>
      <p:boldItalic r:id="rId23"/>
    </p:embeddedFont>
    <p:embeddedFont>
      <p:font typeface="Luckiest Guy"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01"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6a1a70a818bd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6a1a70a818bd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6a1a70abaf09a: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6a1a70abaf09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6a1a70abaf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6a1a70abaf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6a1a70a85ef5c: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6a1a70a85ef5c: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6a1a70a87e28e: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6a1a70a87e28e: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6a1a70a8c496d: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6a1a70a8c496d: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6a1a70a8e0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6a1a70a8e0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6a1a70a954d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6a1a70a954d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6a1a70a9a130a: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6a1a70a9a130a: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6a1a70a9d388e: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6a1a70a9d388e: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6a1a70aa25d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6a1a70aa25d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1.jp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5" name="Google Shape;55;p13"/>
          <p:cNvSpPr txBox="1"/>
          <p:nvPr/>
        </p:nvSpPr>
        <p:spPr>
          <a:xfrm>
            <a:off x="4900500" y="645947"/>
            <a:ext cx="3829200" cy="2702053"/>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0"/>
              </a:spcAft>
              <a:buNone/>
            </a:pPr>
            <a:r>
              <a:rPr lang="en" sz="3240" b="1" dirty="0">
                <a:solidFill>
                  <a:srgbClr val="409E9E"/>
                </a:solidFill>
                <a:latin typeface="Luckiest Guy"/>
                <a:ea typeface="Luckiest Guy"/>
                <a:cs typeface="Luckiest Guy"/>
                <a:sym typeface="Luckiest Guy"/>
              </a:rPr>
              <a:t>STARTING RECEPTION: A GUIDE FOR PARENTS</a:t>
            </a:r>
            <a:endParaRPr sz="3240" b="1" dirty="0">
              <a:solidFill>
                <a:srgbClr val="409E9E"/>
              </a:solidFill>
              <a:latin typeface="Luckiest Guy"/>
              <a:ea typeface="Luckiest Guy"/>
              <a:cs typeface="Luckiest Guy"/>
              <a:sym typeface="Luckiest Guy"/>
            </a:endParaRPr>
          </a:p>
          <a:p>
            <a:pPr marL="0" marR="0" lvl="0" indent="0" algn="l" rtl="0">
              <a:spcBef>
                <a:spcPts val="360"/>
              </a:spcBef>
              <a:spcAft>
                <a:spcPts val="360"/>
              </a:spcAft>
              <a:buNone/>
            </a:pPr>
            <a:r>
              <a:rPr lang="en" sz="1800" dirty="0">
                <a:solidFill>
                  <a:srgbClr val="040F0F"/>
                </a:solidFill>
                <a:latin typeface="Comic Neue"/>
                <a:ea typeface="Comic Neue"/>
                <a:cs typeface="Comic Neue"/>
                <a:sym typeface="Comic Neue"/>
              </a:rPr>
              <a:t>Supporting your child's first steps into school life</a:t>
            </a:r>
          </a:p>
          <a:p>
            <a:endParaRPr lang="en-GB" dirty="0"/>
          </a:p>
          <a:p>
            <a:endParaRPr lang="en-GB" b="1" dirty="0"/>
          </a:p>
          <a:p>
            <a:endParaRPr lang="en-GB" dirty="0"/>
          </a:p>
          <a:p>
            <a:r>
              <a:rPr lang="en-GB" dirty="0">
                <a:latin typeface="Comic Sans MS" panose="030F0702030302020204" pitchFamily="66" charset="0"/>
              </a:rPr>
              <a:t>For more information, visit- </a:t>
            </a:r>
          </a:p>
          <a:p>
            <a:endParaRPr lang="en-GB" sz="1100" u="sng" dirty="0">
              <a:latin typeface="Comic Sans MS" panose="030F0702030302020204" pitchFamily="66" charset="0"/>
            </a:endParaRPr>
          </a:p>
          <a:p>
            <a:r>
              <a:rPr lang="en-GB" sz="1100" u="sng" dirty="0">
                <a:latin typeface="Comic Sans MS" panose="030F0702030302020204" pitchFamily="66" charset="0"/>
              </a:rPr>
              <a:t>https://startingreception.co.uk </a:t>
            </a:r>
          </a:p>
          <a:p>
            <a:endParaRPr lang="en-GB" u="sng" dirty="0">
              <a:latin typeface="Comic Sans MS" panose="030F0702030302020204" pitchFamily="66" charset="0"/>
            </a:endParaRPr>
          </a:p>
          <a:p>
            <a:r>
              <a:rPr lang="en-GB" sz="1050" u="sng" dirty="0">
                <a:latin typeface="Comic Sans MS" panose="030F0702030302020204" pitchFamily="66" charset="0"/>
              </a:rPr>
              <a:t>https://beststartinlife.gov.uk/preparing-for-school/?es_c=7215A43D5BA4A0596E26ACC2E0A29BB2&amp;es_cl=F687EFB7AA384BF85D92A0BA9151DEBB&amp;es_id=ph7%c2%a386</a:t>
            </a:r>
          </a:p>
          <a:p>
            <a:endParaRPr lang="en-GB" u="sng" dirty="0">
              <a:latin typeface="Comic Sans MS" panose="030F0702030302020204" pitchFamily="66" charset="0"/>
            </a:endParaRPr>
          </a:p>
          <a:p>
            <a:endParaRPr sz="1800" dirty="0">
              <a:solidFill>
                <a:srgbClr val="040F0F"/>
              </a:solidFill>
              <a:latin typeface="Comic Neue"/>
              <a:ea typeface="Comic Neue"/>
              <a:cs typeface="Comic Neue"/>
              <a:sym typeface="Comic Neue"/>
            </a:endParaRPr>
          </a:p>
        </p:txBody>
      </p:sp>
      <p:pic>
        <p:nvPicPr>
          <p:cNvPr id="5" name="Picture 4">
            <a:extLst>
              <a:ext uri="{FF2B5EF4-FFF2-40B4-BE49-F238E27FC236}">
                <a16:creationId xmlns:a16="http://schemas.microsoft.com/office/drawing/2014/main" id="{3323D78A-71CD-45AC-A659-F6356B0BE9EF}"/>
              </a:ext>
            </a:extLst>
          </p:cNvPr>
          <p:cNvPicPr>
            <a:picLocks noChangeAspect="1"/>
          </p:cNvPicPr>
          <p:nvPr/>
        </p:nvPicPr>
        <p:blipFill>
          <a:blip r:embed="rId4"/>
          <a:stretch>
            <a:fillRect/>
          </a:stretch>
        </p:blipFill>
        <p:spPr>
          <a:xfrm rot="21392809">
            <a:off x="751840" y="749768"/>
            <a:ext cx="3557158" cy="3643961"/>
          </a:xfrm>
          <a:prstGeom prst="rect">
            <a:avLst/>
          </a:prstGeom>
        </p:spPr>
      </p:pic>
      <p:pic>
        <p:nvPicPr>
          <p:cNvPr id="3" name="Picture 2">
            <a:extLst>
              <a:ext uri="{FF2B5EF4-FFF2-40B4-BE49-F238E27FC236}">
                <a16:creationId xmlns:a16="http://schemas.microsoft.com/office/drawing/2014/main" id="{828F1593-90AC-45A9-964B-F0FBE4044E9E}"/>
              </a:ext>
            </a:extLst>
          </p:cNvPr>
          <p:cNvPicPr>
            <a:picLocks noChangeAspect="1"/>
          </p:cNvPicPr>
          <p:nvPr/>
        </p:nvPicPr>
        <p:blipFill>
          <a:blip r:embed="rId5"/>
          <a:stretch>
            <a:fillRect/>
          </a:stretch>
        </p:blipFill>
        <p:spPr>
          <a:xfrm>
            <a:off x="8167175" y="3970330"/>
            <a:ext cx="662997" cy="4572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pic>
        <p:nvPicPr>
          <p:cNvPr id="129" name="Google Shape;129;p21"/>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130" name="Google Shape;130;p21"/>
          <p:cNvPicPr preferRelativeResize="0"/>
          <p:nvPr/>
        </p:nvPicPr>
        <p:blipFill>
          <a:blip r:embed="rId5">
            <a:alphaModFix/>
          </a:blip>
          <a:stretch>
            <a:fillRect/>
          </a:stretch>
        </p:blipFill>
        <p:spPr>
          <a:xfrm>
            <a:off x="960120" y="1908810"/>
            <a:ext cx="2697480" cy="2331720"/>
          </a:xfrm>
          <a:prstGeom prst="rect">
            <a:avLst/>
          </a:prstGeom>
          <a:noFill/>
          <a:ln>
            <a:noFill/>
          </a:ln>
        </p:spPr>
      </p:pic>
      <p:sp>
        <p:nvSpPr>
          <p:cNvPr id="131" name="Google Shape;131;p21"/>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HOME PRACTICE TASK</a:t>
            </a:r>
            <a:endParaRPr sz="2880">
              <a:solidFill>
                <a:srgbClr val="409E9E"/>
              </a:solidFill>
              <a:latin typeface="Luckiest Guy"/>
              <a:ea typeface="Luckiest Guy"/>
              <a:cs typeface="Luckiest Guy"/>
              <a:sym typeface="Luckiest Guy"/>
            </a:endParaRPr>
          </a:p>
        </p:txBody>
      </p:sp>
      <p:sp>
        <p:nvSpPr>
          <p:cNvPr id="132" name="Google Shape;132;p21"/>
          <p:cNvSpPr txBox="1"/>
          <p:nvPr/>
        </p:nvSpPr>
        <p:spPr>
          <a:xfrm>
            <a:off x="3806190" y="1440180"/>
            <a:ext cx="4194900" cy="3120300"/>
          </a:xfrm>
          <a:prstGeom prst="rect">
            <a:avLst/>
          </a:prstGeom>
          <a:noFill/>
          <a:ln>
            <a:noFill/>
          </a:ln>
        </p:spPr>
        <p:txBody>
          <a:bodyPr spcFirstLastPara="1" wrap="square" lIns="91425" tIns="91425" rIns="91425" bIns="91425" anchor="ctr"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This week, try a </a:t>
            </a:r>
            <a:r>
              <a:rPr lang="en" sz="1800" b="1">
                <a:solidFill>
                  <a:srgbClr val="040F0F"/>
                </a:solidFill>
                <a:latin typeface="Comic Neue"/>
                <a:ea typeface="Comic Neue"/>
                <a:cs typeface="Comic Neue"/>
                <a:sym typeface="Comic Neue"/>
              </a:rPr>
              <a:t>'school picnic'</a:t>
            </a:r>
            <a:r>
              <a:rPr lang="en" sz="1800">
                <a:solidFill>
                  <a:srgbClr val="040F0F"/>
                </a:solidFill>
                <a:latin typeface="Comic Neue"/>
                <a:ea typeface="Comic Neue"/>
                <a:cs typeface="Comic Neue"/>
                <a:sym typeface="Comic Neue"/>
              </a:rPr>
              <a:t> at home! Let your child practice opening their own lunchbox, unwrapping a sandwich, and using their water bottle without help.</a:t>
            </a:r>
            <a:endParaRPr sz="1800">
              <a:solidFill>
                <a:srgbClr val="040F0F"/>
              </a:solidFill>
              <a:latin typeface="Comic Neue"/>
              <a:ea typeface="Comic Neue"/>
              <a:cs typeface="Comic Neue"/>
              <a:sym typeface="Comic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sp>
        <p:nvSpPr>
          <p:cNvPr id="137" name="Google Shape;137;p22"/>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KEY TERMS FOR PARENTS</a:t>
            </a:r>
            <a:endParaRPr sz="2880">
              <a:solidFill>
                <a:srgbClr val="409E9E"/>
              </a:solidFill>
              <a:latin typeface="Luckiest Guy"/>
              <a:ea typeface="Luckiest Guy"/>
              <a:cs typeface="Luckiest Guy"/>
              <a:sym typeface="Luckiest Guy"/>
            </a:endParaRPr>
          </a:p>
        </p:txBody>
      </p:sp>
      <p:sp>
        <p:nvSpPr>
          <p:cNvPr id="138" name="Google Shape;138;p22"/>
          <p:cNvSpPr txBox="1"/>
          <p:nvPr/>
        </p:nvSpPr>
        <p:spPr>
          <a:xfrm>
            <a:off x="285750" y="1143000"/>
            <a:ext cx="5259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b="1">
                <a:solidFill>
                  <a:srgbClr val="040F0F"/>
                </a:solidFill>
                <a:latin typeface="Comic Neue"/>
                <a:ea typeface="Comic Neue"/>
                <a:cs typeface="Comic Neue"/>
                <a:sym typeface="Comic Neue"/>
              </a:rPr>
              <a:t>1.</a:t>
            </a:r>
            <a:endParaRPr sz="1800" b="1">
              <a:solidFill>
                <a:srgbClr val="040F0F"/>
              </a:solidFill>
              <a:latin typeface="Comic Neue"/>
              <a:ea typeface="Comic Neue"/>
              <a:cs typeface="Comic Neue"/>
              <a:sym typeface="Comic Neue"/>
            </a:endParaRPr>
          </a:p>
        </p:txBody>
      </p:sp>
      <p:sp>
        <p:nvSpPr>
          <p:cNvPr id="139" name="Google Shape;139;p22"/>
          <p:cNvSpPr txBox="1"/>
          <p:nvPr/>
        </p:nvSpPr>
        <p:spPr>
          <a:xfrm>
            <a:off x="685800" y="1143000"/>
            <a:ext cx="2286000" cy="617100"/>
          </a:xfrm>
          <a:prstGeom prst="rect">
            <a:avLst/>
          </a:prstGeom>
          <a:solidFill>
            <a:srgbClr val="F4F9FC"/>
          </a:solidFill>
          <a:ln w="3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EYFS</a:t>
            </a:r>
            <a:endParaRPr sz="1800" b="1">
              <a:solidFill>
                <a:srgbClr val="040F0F"/>
              </a:solidFill>
              <a:latin typeface="Comic Neue"/>
              <a:ea typeface="Comic Neue"/>
              <a:cs typeface="Comic Neue"/>
              <a:sym typeface="Comic Neue"/>
            </a:endParaRPr>
          </a:p>
        </p:txBody>
      </p:sp>
      <p:sp>
        <p:nvSpPr>
          <p:cNvPr id="140" name="Google Shape;140;p22"/>
          <p:cNvSpPr txBox="1"/>
          <p:nvPr/>
        </p:nvSpPr>
        <p:spPr>
          <a:xfrm>
            <a:off x="217170" y="2388870"/>
            <a:ext cx="5259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b="1">
                <a:solidFill>
                  <a:srgbClr val="040F0F"/>
                </a:solidFill>
                <a:latin typeface="Comic Neue"/>
                <a:ea typeface="Comic Neue"/>
                <a:cs typeface="Comic Neue"/>
                <a:sym typeface="Comic Neue"/>
              </a:rPr>
              <a:t>2.</a:t>
            </a:r>
            <a:endParaRPr sz="1800" b="1">
              <a:solidFill>
                <a:srgbClr val="040F0F"/>
              </a:solidFill>
              <a:latin typeface="Comic Neue"/>
              <a:ea typeface="Comic Neue"/>
              <a:cs typeface="Comic Neue"/>
              <a:sym typeface="Comic Neue"/>
            </a:endParaRPr>
          </a:p>
        </p:txBody>
      </p:sp>
      <p:sp>
        <p:nvSpPr>
          <p:cNvPr id="141" name="Google Shape;141;p22"/>
          <p:cNvSpPr txBox="1"/>
          <p:nvPr/>
        </p:nvSpPr>
        <p:spPr>
          <a:xfrm>
            <a:off x="662940" y="2331720"/>
            <a:ext cx="2286000" cy="617100"/>
          </a:xfrm>
          <a:prstGeom prst="rect">
            <a:avLst/>
          </a:prstGeom>
          <a:solidFill>
            <a:srgbClr val="F4F9FC"/>
          </a:solidFill>
          <a:ln w="3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Transitions</a:t>
            </a:r>
            <a:endParaRPr sz="1800" b="1">
              <a:solidFill>
                <a:srgbClr val="040F0F"/>
              </a:solidFill>
              <a:latin typeface="Comic Neue"/>
              <a:ea typeface="Comic Neue"/>
              <a:cs typeface="Comic Neue"/>
              <a:sym typeface="Comic Neue"/>
            </a:endParaRPr>
          </a:p>
        </p:txBody>
      </p:sp>
      <p:sp>
        <p:nvSpPr>
          <p:cNvPr id="142" name="Google Shape;142;p22"/>
          <p:cNvSpPr txBox="1"/>
          <p:nvPr/>
        </p:nvSpPr>
        <p:spPr>
          <a:xfrm>
            <a:off x="285750" y="3886200"/>
            <a:ext cx="525900" cy="4572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b="1">
                <a:solidFill>
                  <a:srgbClr val="040F0F"/>
                </a:solidFill>
                <a:latin typeface="Comic Neue"/>
                <a:ea typeface="Comic Neue"/>
                <a:cs typeface="Comic Neue"/>
                <a:sym typeface="Comic Neue"/>
              </a:rPr>
              <a:t>3.</a:t>
            </a:r>
            <a:endParaRPr sz="1800" b="1">
              <a:solidFill>
                <a:srgbClr val="040F0F"/>
              </a:solidFill>
              <a:latin typeface="Comic Neue"/>
              <a:ea typeface="Comic Neue"/>
              <a:cs typeface="Comic Neue"/>
              <a:sym typeface="Comic Neue"/>
            </a:endParaRPr>
          </a:p>
        </p:txBody>
      </p:sp>
      <p:sp>
        <p:nvSpPr>
          <p:cNvPr id="143" name="Google Shape;143;p22"/>
          <p:cNvSpPr txBox="1"/>
          <p:nvPr/>
        </p:nvSpPr>
        <p:spPr>
          <a:xfrm>
            <a:off x="685800" y="3886200"/>
            <a:ext cx="2286000" cy="617100"/>
          </a:xfrm>
          <a:prstGeom prst="rect">
            <a:avLst/>
          </a:prstGeom>
          <a:solidFill>
            <a:srgbClr val="F4F9FC"/>
          </a:solidFill>
          <a:ln w="343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Fine Motor</a:t>
            </a:r>
            <a:endParaRPr sz="1800" b="1">
              <a:solidFill>
                <a:srgbClr val="040F0F"/>
              </a:solidFill>
              <a:latin typeface="Comic Neue"/>
              <a:ea typeface="Comic Neue"/>
              <a:cs typeface="Comic Neue"/>
              <a:sym typeface="Comic Neue"/>
            </a:endParaRPr>
          </a:p>
        </p:txBody>
      </p:sp>
      <p:sp>
        <p:nvSpPr>
          <p:cNvPr id="144" name="Google Shape;144;p22"/>
          <p:cNvSpPr txBox="1"/>
          <p:nvPr/>
        </p:nvSpPr>
        <p:spPr>
          <a:xfrm>
            <a:off x="3829050" y="1143000"/>
            <a:ext cx="5143500" cy="4116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The curriculum for children aged 0 to 5.</a:t>
            </a:r>
            <a:endParaRPr sz="1800">
              <a:solidFill>
                <a:srgbClr val="040F0F"/>
              </a:solidFill>
              <a:latin typeface="Comic Neue"/>
              <a:ea typeface="Comic Neue"/>
              <a:cs typeface="Comic Neue"/>
              <a:sym typeface="Comic Neue"/>
            </a:endParaRPr>
          </a:p>
        </p:txBody>
      </p:sp>
      <p:sp>
        <p:nvSpPr>
          <p:cNvPr id="145" name="Google Shape;145;p22"/>
          <p:cNvSpPr txBox="1"/>
          <p:nvPr/>
        </p:nvSpPr>
        <p:spPr>
          <a:xfrm>
            <a:off x="3817620" y="3920490"/>
            <a:ext cx="5143500" cy="4116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Small movements using fingers, like cutlery. </a:t>
            </a:r>
            <a:endParaRPr sz="1800">
              <a:solidFill>
                <a:srgbClr val="040F0F"/>
              </a:solidFill>
              <a:latin typeface="Comic Neue"/>
              <a:ea typeface="Comic Neue"/>
              <a:cs typeface="Comic Neue"/>
              <a:sym typeface="Comic Neue"/>
            </a:endParaRPr>
          </a:p>
        </p:txBody>
      </p:sp>
      <p:sp>
        <p:nvSpPr>
          <p:cNvPr id="146" name="Google Shape;146;p22"/>
          <p:cNvSpPr txBox="1"/>
          <p:nvPr/>
        </p:nvSpPr>
        <p:spPr>
          <a:xfrm>
            <a:off x="3783330" y="2331720"/>
            <a:ext cx="5143500" cy="7314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The process of moving from home to school settings.</a:t>
            </a:r>
            <a:endParaRPr sz="1800">
              <a:solidFill>
                <a:srgbClr val="040F0F"/>
              </a:solidFill>
              <a:latin typeface="Comic Neue"/>
              <a:ea typeface="Comic Neue"/>
              <a:cs typeface="Comic Neue"/>
              <a:sym typeface="Comic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FC794-2AC0-41CB-AB76-9DD31E8CD31A}"/>
              </a:ext>
            </a:extLst>
          </p:cNvPr>
          <p:cNvPicPr>
            <a:picLocks noChangeAspect="1"/>
          </p:cNvPicPr>
          <p:nvPr/>
        </p:nvPicPr>
        <p:blipFill>
          <a:blip r:embed="rId2"/>
          <a:stretch>
            <a:fillRect/>
          </a:stretch>
        </p:blipFill>
        <p:spPr>
          <a:xfrm>
            <a:off x="2767323" y="80550"/>
            <a:ext cx="3609353" cy="4982400"/>
          </a:xfrm>
          <a:prstGeom prst="rect">
            <a:avLst/>
          </a:prstGeom>
        </p:spPr>
      </p:pic>
    </p:spTree>
    <p:extLst>
      <p:ext uri="{BB962C8B-B14F-4D97-AF65-F5344CB8AC3E}">
        <p14:creationId xmlns:p14="http://schemas.microsoft.com/office/powerpoint/2010/main" val="1584057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2" name="Google Shape;152;p23"/>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SUMMARY: YOU'VE GOT THIS!</a:t>
            </a:r>
            <a:endParaRPr sz="2880">
              <a:solidFill>
                <a:srgbClr val="409E9E"/>
              </a:solidFill>
              <a:latin typeface="Luckiest Guy"/>
              <a:ea typeface="Luckiest Guy"/>
              <a:cs typeface="Luckiest Guy"/>
              <a:sym typeface="Luckiest Guy"/>
            </a:endParaRPr>
          </a:p>
        </p:txBody>
      </p:sp>
      <p:sp>
        <p:nvSpPr>
          <p:cNvPr id="153" name="Google Shape;153;p23"/>
          <p:cNvSpPr txBox="1"/>
          <p:nvPr/>
        </p:nvSpPr>
        <p:spPr>
          <a:xfrm>
            <a:off x="4286250" y="788670"/>
            <a:ext cx="4572000" cy="36348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0"/>
              </a:spcAft>
              <a:buNone/>
            </a:pPr>
            <a:r>
              <a:rPr lang="en" sz="2160" b="1" dirty="0">
                <a:solidFill>
                  <a:srgbClr val="040F0F"/>
                </a:solidFill>
                <a:latin typeface="Comic Neue"/>
                <a:ea typeface="Comic Neue"/>
                <a:cs typeface="Comic Neue"/>
                <a:sym typeface="Comic Neue"/>
              </a:rPr>
              <a:t>Building a Partnership</a:t>
            </a:r>
            <a:endParaRPr sz="2160" b="1" dirty="0">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1800" dirty="0">
                <a:solidFill>
                  <a:srgbClr val="040F0F"/>
                </a:solidFill>
                <a:latin typeface="Comic Neue"/>
                <a:ea typeface="Comic Neue"/>
                <a:cs typeface="Comic Neue"/>
                <a:sym typeface="Comic Neue"/>
              </a:rPr>
              <a:t>Remember, we are here to support you. We don't expect children to be perfect—we just want them to be ready to try!</a:t>
            </a:r>
            <a:endParaRPr sz="1800" dirty="0">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2160" b="1" dirty="0">
                <a:solidFill>
                  <a:srgbClr val="040F0F"/>
                </a:solidFill>
                <a:latin typeface="Comic Neue"/>
                <a:ea typeface="Comic Neue"/>
                <a:cs typeface="Comic Neue"/>
                <a:sym typeface="Comic Neue"/>
              </a:rPr>
              <a:t>Key Takeaways</a:t>
            </a:r>
            <a:endParaRPr sz="2160" b="1" dirty="0">
              <a:solidFill>
                <a:srgbClr val="040F0F"/>
              </a:solidFill>
              <a:latin typeface="Comic Neue"/>
              <a:ea typeface="Comic Neue"/>
              <a:cs typeface="Comic Neue"/>
              <a:sym typeface="Comic Neue"/>
            </a:endParaRPr>
          </a:p>
          <a:p>
            <a:pPr marL="182880" marR="0" lvl="0" indent="-182880" algn="l" rtl="0">
              <a:spcBef>
                <a:spcPts val="360"/>
              </a:spcBef>
              <a:spcAft>
                <a:spcPts val="0"/>
              </a:spcAft>
              <a:buClr>
                <a:srgbClr val="040F0F"/>
              </a:buClr>
              <a:buSzPts val="1800"/>
              <a:buFont typeface="Comic Neue"/>
              <a:buChar char="●"/>
            </a:pPr>
            <a:r>
              <a:rPr lang="en" sz="1800" dirty="0">
                <a:solidFill>
                  <a:srgbClr val="040F0F"/>
                </a:solidFill>
                <a:latin typeface="Comic Neue"/>
                <a:ea typeface="Comic Neue"/>
                <a:cs typeface="Comic Neue"/>
                <a:sym typeface="Comic Neue"/>
              </a:rPr>
              <a:t>Focus on </a:t>
            </a:r>
            <a:r>
              <a:rPr lang="en" sz="1800" b="1" dirty="0">
                <a:solidFill>
                  <a:srgbClr val="040F0F"/>
                </a:solidFill>
                <a:latin typeface="Comic Neue"/>
                <a:ea typeface="Comic Neue"/>
                <a:cs typeface="Comic Neue"/>
                <a:sym typeface="Comic Neue"/>
              </a:rPr>
              <a:t>independence</a:t>
            </a:r>
            <a:r>
              <a:rPr lang="en" sz="1800" dirty="0">
                <a:solidFill>
                  <a:srgbClr val="040F0F"/>
                </a:solidFill>
                <a:latin typeface="Comic Neue"/>
                <a:ea typeface="Comic Neue"/>
                <a:cs typeface="Comic Neue"/>
                <a:sym typeface="Comic Neue"/>
              </a:rPr>
              <a:t> (toilets, coats, cutlery).</a:t>
            </a:r>
            <a:endParaRPr sz="1800" dirty="0">
              <a:solidFill>
                <a:srgbClr val="040F0F"/>
              </a:solidFill>
              <a:latin typeface="Comic Neue"/>
              <a:ea typeface="Comic Neue"/>
              <a:cs typeface="Comic Neue"/>
              <a:sym typeface="Comic Neue"/>
            </a:endParaRPr>
          </a:p>
          <a:p>
            <a:pPr marL="182880" marR="0" lvl="0" indent="-182880" algn="l" rtl="0">
              <a:spcBef>
                <a:spcPts val="0"/>
              </a:spcBef>
              <a:spcAft>
                <a:spcPts val="0"/>
              </a:spcAft>
              <a:buClr>
                <a:srgbClr val="040F0F"/>
              </a:buClr>
              <a:buSzPts val="1800"/>
              <a:buFont typeface="Comic Neue"/>
              <a:buChar char="●"/>
            </a:pPr>
            <a:r>
              <a:rPr lang="en" sz="1800" dirty="0">
                <a:solidFill>
                  <a:srgbClr val="040F0F"/>
                </a:solidFill>
                <a:latin typeface="Comic Neue"/>
                <a:ea typeface="Comic Neue"/>
                <a:cs typeface="Comic Neue"/>
                <a:sym typeface="Comic Neue"/>
              </a:rPr>
              <a:t>Build </a:t>
            </a:r>
            <a:r>
              <a:rPr lang="en" sz="1800" b="1" dirty="0">
                <a:solidFill>
                  <a:srgbClr val="040F0F"/>
                </a:solidFill>
                <a:latin typeface="Comic Neue"/>
                <a:ea typeface="Comic Neue"/>
                <a:cs typeface="Comic Neue"/>
                <a:sym typeface="Comic Neue"/>
              </a:rPr>
              <a:t>listening skills</a:t>
            </a:r>
            <a:r>
              <a:rPr lang="en" sz="1800" dirty="0">
                <a:solidFill>
                  <a:srgbClr val="040F0F"/>
                </a:solidFill>
                <a:latin typeface="Comic Neue"/>
                <a:ea typeface="Comic Neue"/>
                <a:cs typeface="Comic Neue"/>
                <a:sym typeface="Comic Neue"/>
              </a:rPr>
              <a:t> through play.</a:t>
            </a:r>
            <a:endParaRPr sz="1800" dirty="0">
              <a:solidFill>
                <a:srgbClr val="040F0F"/>
              </a:solidFill>
              <a:latin typeface="Comic Neue"/>
              <a:ea typeface="Comic Neue"/>
              <a:cs typeface="Comic Neue"/>
              <a:sym typeface="Comic Neue"/>
            </a:endParaRPr>
          </a:p>
          <a:p>
            <a:pPr marL="182880" marR="0" lvl="0" indent="-182880" algn="l" rtl="0">
              <a:spcBef>
                <a:spcPts val="0"/>
              </a:spcBef>
              <a:spcAft>
                <a:spcPts val="0"/>
              </a:spcAft>
              <a:buClr>
                <a:srgbClr val="040F0F"/>
              </a:buClr>
              <a:buSzPts val="1800"/>
              <a:buFont typeface="Comic Neue"/>
              <a:buChar char="●"/>
            </a:pPr>
            <a:r>
              <a:rPr lang="en" sz="1800" dirty="0">
                <a:solidFill>
                  <a:srgbClr val="040F0F"/>
                </a:solidFill>
                <a:latin typeface="Comic Neue"/>
                <a:ea typeface="Comic Neue"/>
                <a:cs typeface="Comic Neue"/>
                <a:sym typeface="Comic Neue"/>
              </a:rPr>
              <a:t>Keep routines </a:t>
            </a:r>
            <a:r>
              <a:rPr lang="en" sz="1800" b="1" dirty="0">
                <a:solidFill>
                  <a:srgbClr val="040F0F"/>
                </a:solidFill>
                <a:latin typeface="Comic Neue"/>
                <a:ea typeface="Comic Neue"/>
                <a:cs typeface="Comic Neue"/>
                <a:sym typeface="Comic Neue"/>
              </a:rPr>
              <a:t>positive and consistent</a:t>
            </a:r>
            <a:r>
              <a:rPr lang="en" sz="1800" dirty="0">
                <a:solidFill>
                  <a:srgbClr val="040F0F"/>
                </a:solidFill>
                <a:latin typeface="Comic Neue"/>
                <a:ea typeface="Comic Neue"/>
                <a:cs typeface="Comic Neue"/>
                <a:sym typeface="Comic Neue"/>
              </a:rPr>
              <a:t>.</a:t>
            </a:r>
            <a:endParaRPr sz="1800" dirty="0">
              <a:solidFill>
                <a:srgbClr val="040F0F"/>
              </a:solidFill>
              <a:latin typeface="Comic Neue"/>
              <a:ea typeface="Comic Neue"/>
              <a:cs typeface="Comic Neue"/>
              <a:sym typeface="Comic Neue"/>
            </a:endParaRPr>
          </a:p>
          <a:p>
            <a:pPr marL="0" marR="0" lvl="0" indent="0" algn="l" rtl="0">
              <a:spcBef>
                <a:spcPts val="360"/>
              </a:spcBef>
              <a:spcAft>
                <a:spcPts val="360"/>
              </a:spcAft>
              <a:buNone/>
            </a:pPr>
            <a:r>
              <a:rPr lang="en" sz="1800" dirty="0">
                <a:solidFill>
                  <a:srgbClr val="040F0F"/>
                </a:solidFill>
                <a:latin typeface="Comic Neue"/>
                <a:ea typeface="Comic Neue"/>
                <a:cs typeface="Comic Neue"/>
                <a:sym typeface="Comic Neue"/>
              </a:rPr>
              <a:t>We can't wait to see your child in Reception!</a:t>
            </a:r>
            <a:endParaRPr sz="1800" dirty="0">
              <a:solidFill>
                <a:srgbClr val="040F0F"/>
              </a:solidFill>
              <a:latin typeface="Comic Neue"/>
              <a:ea typeface="Comic Neue"/>
              <a:cs typeface="Comic Neue"/>
              <a:sym typeface="Comic Neue"/>
            </a:endParaRPr>
          </a:p>
        </p:txBody>
      </p:sp>
      <p:pic>
        <p:nvPicPr>
          <p:cNvPr id="3" name="Picture 2">
            <a:extLst>
              <a:ext uri="{FF2B5EF4-FFF2-40B4-BE49-F238E27FC236}">
                <a16:creationId xmlns:a16="http://schemas.microsoft.com/office/drawing/2014/main" id="{FCF63F32-D6EF-4828-A1FF-5D8FB7773528}"/>
              </a:ext>
            </a:extLst>
          </p:cNvPr>
          <p:cNvPicPr>
            <a:picLocks noChangeAspect="1"/>
          </p:cNvPicPr>
          <p:nvPr/>
        </p:nvPicPr>
        <p:blipFill>
          <a:blip r:embed="rId4"/>
          <a:stretch>
            <a:fillRect/>
          </a:stretch>
        </p:blipFill>
        <p:spPr>
          <a:xfrm rot="10800000">
            <a:off x="372599" y="1211520"/>
            <a:ext cx="3718799" cy="27891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C4D89-1EE5-4DE2-959A-FD55B9FB6A92}"/>
              </a:ext>
            </a:extLst>
          </p:cNvPr>
          <p:cNvSpPr>
            <a:spLocks noGrp="1"/>
          </p:cNvSpPr>
          <p:nvPr>
            <p:ph type="title"/>
          </p:nvPr>
        </p:nvSpPr>
        <p:spPr>
          <a:xfrm>
            <a:off x="311699" y="279424"/>
            <a:ext cx="8520600" cy="740982"/>
          </a:xfrm>
        </p:spPr>
        <p:txBody>
          <a:bodyPr>
            <a:normAutofit/>
          </a:bodyPr>
          <a:lstStyle/>
          <a:p>
            <a:r>
              <a:rPr lang="en-GB" dirty="0">
                <a:solidFill>
                  <a:schemeClr val="accent5"/>
                </a:solidFill>
                <a:latin typeface="Luckiest Guy" panose="020B0604020202020204" charset="0"/>
              </a:rPr>
              <a:t>What a day looks like in Reception       </a:t>
            </a:r>
          </a:p>
        </p:txBody>
      </p:sp>
      <p:sp>
        <p:nvSpPr>
          <p:cNvPr id="3" name="Text Placeholder 2">
            <a:extLst>
              <a:ext uri="{FF2B5EF4-FFF2-40B4-BE49-F238E27FC236}">
                <a16:creationId xmlns:a16="http://schemas.microsoft.com/office/drawing/2014/main" id="{C93F8C1A-61A6-47AC-B419-1E2F5F0533A1}"/>
              </a:ext>
            </a:extLst>
          </p:cNvPr>
          <p:cNvSpPr>
            <a:spLocks noGrp="1"/>
          </p:cNvSpPr>
          <p:nvPr>
            <p:ph type="body" idx="1"/>
          </p:nvPr>
        </p:nvSpPr>
        <p:spPr/>
        <p:txBody>
          <a:bodyPr/>
          <a:lstStyle/>
          <a:p>
            <a:r>
              <a:rPr lang="en-GB" dirty="0">
                <a:latin typeface="Comic Sans MS" panose="030F0702030302020204" pitchFamily="66" charset="0"/>
              </a:rPr>
              <a:t>Start school at 8.50 and all children take part in Busy Fingers</a:t>
            </a:r>
          </a:p>
          <a:p>
            <a:r>
              <a:rPr lang="en-GB" dirty="0">
                <a:latin typeface="Comic Sans MS" panose="030F0702030302020204" pitchFamily="66" charset="0"/>
              </a:rPr>
              <a:t>Handwriting activity</a:t>
            </a:r>
          </a:p>
          <a:p>
            <a:r>
              <a:rPr lang="en-GB" dirty="0">
                <a:latin typeface="Comic Sans MS" panose="030F0702030302020204" pitchFamily="66" charset="0"/>
              </a:rPr>
              <a:t>Daily phonics lesson</a:t>
            </a:r>
          </a:p>
          <a:p>
            <a:r>
              <a:rPr lang="en-GB" dirty="0">
                <a:latin typeface="Comic Sans MS" panose="030F0702030302020204" pitchFamily="66" charset="0"/>
              </a:rPr>
              <a:t>Playtime</a:t>
            </a:r>
          </a:p>
          <a:p>
            <a:r>
              <a:rPr lang="en-GB" dirty="0">
                <a:latin typeface="Comic Sans MS" panose="030F0702030302020204" pitchFamily="66" charset="0"/>
              </a:rPr>
              <a:t>Snack and milk</a:t>
            </a:r>
          </a:p>
          <a:p>
            <a:r>
              <a:rPr lang="en-GB" dirty="0">
                <a:latin typeface="Comic Sans MS" panose="030F0702030302020204" pitchFamily="66" charset="0"/>
              </a:rPr>
              <a:t>Maths lesson</a:t>
            </a:r>
          </a:p>
          <a:p>
            <a:r>
              <a:rPr lang="en-GB" dirty="0">
                <a:latin typeface="Comic Sans MS" panose="030F0702030302020204" pitchFamily="66" charset="0"/>
              </a:rPr>
              <a:t>Lunchtime</a:t>
            </a:r>
          </a:p>
          <a:p>
            <a:r>
              <a:rPr lang="en-GB" dirty="0">
                <a:latin typeface="Comic Sans MS" panose="030F0702030302020204" pitchFamily="66" charset="0"/>
              </a:rPr>
              <a:t>Topic lesson</a:t>
            </a:r>
          </a:p>
          <a:p>
            <a:r>
              <a:rPr lang="en-GB" dirty="0">
                <a:latin typeface="Comic Sans MS" panose="030F0702030302020204" pitchFamily="66" charset="0"/>
              </a:rPr>
              <a:t>Story and songs</a:t>
            </a:r>
          </a:p>
          <a:p>
            <a:r>
              <a:rPr lang="en-GB" dirty="0">
                <a:latin typeface="Comic Sans MS" panose="030F0702030302020204" pitchFamily="66" charset="0"/>
              </a:rPr>
              <a:t>Home time at 3.30</a:t>
            </a:r>
          </a:p>
          <a:p>
            <a:endParaRPr lang="en-GB" dirty="0"/>
          </a:p>
        </p:txBody>
      </p:sp>
      <p:sp>
        <p:nvSpPr>
          <p:cNvPr id="4" name="Text Placeholder 3">
            <a:extLst>
              <a:ext uri="{FF2B5EF4-FFF2-40B4-BE49-F238E27FC236}">
                <a16:creationId xmlns:a16="http://schemas.microsoft.com/office/drawing/2014/main" id="{3C13DF7C-0C92-4015-B571-C0264CBE3FFA}"/>
              </a:ext>
            </a:extLst>
          </p:cNvPr>
          <p:cNvSpPr>
            <a:spLocks noGrp="1"/>
          </p:cNvSpPr>
          <p:nvPr>
            <p:ph type="body" idx="2"/>
          </p:nvPr>
        </p:nvSpPr>
        <p:spPr/>
        <p:txBody>
          <a:bodyPr/>
          <a:lstStyle/>
          <a:p>
            <a:r>
              <a:rPr lang="en-GB" dirty="0">
                <a:latin typeface="Comic Sans MS" panose="030F0702030302020204" pitchFamily="66" charset="0"/>
              </a:rPr>
              <a:t>Busy Finger activities are completed to assist with developing their fine motor skills</a:t>
            </a:r>
          </a:p>
          <a:p>
            <a:r>
              <a:rPr lang="en-GB" dirty="0">
                <a:latin typeface="Comic Sans MS" panose="030F0702030302020204" pitchFamily="66" charset="0"/>
              </a:rPr>
              <a:t>We use Read Write Inc to deliver phonics lessons</a:t>
            </a:r>
          </a:p>
          <a:p>
            <a:r>
              <a:rPr lang="en-GB" dirty="0">
                <a:latin typeface="Comic Sans MS" panose="030F0702030302020204" pitchFamily="66" charset="0"/>
              </a:rPr>
              <a:t>White Rose Maths is followed to deliver maths lessons</a:t>
            </a:r>
          </a:p>
          <a:p>
            <a:r>
              <a:rPr lang="en-GB" dirty="0">
                <a:latin typeface="Comic Sans MS" panose="030F0702030302020204" pitchFamily="66" charset="0"/>
              </a:rPr>
              <a:t>Topics are based on the children’s interests</a:t>
            </a:r>
          </a:p>
          <a:p>
            <a:r>
              <a:rPr lang="en-GB" dirty="0">
                <a:latin typeface="Comic Sans MS" panose="030F0702030302020204" pitchFamily="66" charset="0"/>
              </a:rPr>
              <a:t>Children have access to Busy Learning throughout the day – this is where they make independent choices about the activity they would like to do </a:t>
            </a:r>
          </a:p>
          <a:p>
            <a:pPr marL="139700" indent="0">
              <a:buNone/>
            </a:pPr>
            <a:endParaRPr lang="en-GB" dirty="0"/>
          </a:p>
        </p:txBody>
      </p:sp>
      <p:pic>
        <p:nvPicPr>
          <p:cNvPr id="8" name="Picture 7">
            <a:extLst>
              <a:ext uri="{FF2B5EF4-FFF2-40B4-BE49-F238E27FC236}">
                <a16:creationId xmlns:a16="http://schemas.microsoft.com/office/drawing/2014/main" id="{2AD1A955-3C52-49B5-9733-677DA74B13CA}"/>
              </a:ext>
            </a:extLst>
          </p:cNvPr>
          <p:cNvPicPr>
            <a:picLocks noChangeAspect="1"/>
          </p:cNvPicPr>
          <p:nvPr/>
        </p:nvPicPr>
        <p:blipFill>
          <a:blip r:embed="rId2"/>
          <a:stretch>
            <a:fillRect/>
          </a:stretch>
        </p:blipFill>
        <p:spPr>
          <a:xfrm>
            <a:off x="2899331" y="3884277"/>
            <a:ext cx="2148993" cy="1192156"/>
          </a:xfrm>
          <a:prstGeom prst="rect">
            <a:avLst/>
          </a:prstGeom>
        </p:spPr>
      </p:pic>
      <p:pic>
        <p:nvPicPr>
          <p:cNvPr id="1026" name="Picture 2" descr="The secret history of numbers: How math ...">
            <a:extLst>
              <a:ext uri="{FF2B5EF4-FFF2-40B4-BE49-F238E27FC236}">
                <a16:creationId xmlns:a16="http://schemas.microsoft.com/office/drawing/2014/main" id="{739F2B0D-E37E-4F78-BD9C-184B72850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330" y="4082400"/>
            <a:ext cx="1374201" cy="911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le between hour and minute hand at 8:50">
            <a:extLst>
              <a:ext uri="{FF2B5EF4-FFF2-40B4-BE49-F238E27FC236}">
                <a16:creationId xmlns:a16="http://schemas.microsoft.com/office/drawing/2014/main" id="{0B89E1E3-97B5-4120-9F71-E00B45C39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7600" y="128843"/>
            <a:ext cx="891563" cy="89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50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a:blip r:embed="rId4">
            <a:alphaModFix/>
          </a:blip>
          <a:stretch>
            <a:fillRect/>
          </a:stretch>
        </p:blipFill>
        <p:spPr>
          <a:xfrm>
            <a:off x="5029965" y="788670"/>
            <a:ext cx="3827519" cy="3714750"/>
          </a:xfrm>
          <a:prstGeom prst="rect">
            <a:avLst/>
          </a:prstGeom>
          <a:noFill/>
          <a:ln>
            <a:noFill/>
          </a:ln>
        </p:spPr>
      </p:pic>
      <p:sp>
        <p:nvSpPr>
          <p:cNvPr id="61" name="Google Shape;61;p14"/>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WELCOME TO THE JOURNEY</a:t>
            </a:r>
            <a:endParaRPr sz="2880">
              <a:solidFill>
                <a:srgbClr val="409E9E"/>
              </a:solidFill>
              <a:latin typeface="Luckiest Guy"/>
              <a:ea typeface="Luckiest Guy"/>
              <a:cs typeface="Luckiest Guy"/>
              <a:sym typeface="Luckiest Guy"/>
            </a:endParaRPr>
          </a:p>
        </p:txBody>
      </p:sp>
      <p:sp>
        <p:nvSpPr>
          <p:cNvPr id="62" name="Google Shape;62;p14"/>
          <p:cNvSpPr txBox="1"/>
          <p:nvPr/>
        </p:nvSpPr>
        <p:spPr>
          <a:xfrm>
            <a:off x="285750" y="788670"/>
            <a:ext cx="4629300" cy="44121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0"/>
              </a:spcAft>
              <a:buNone/>
            </a:pPr>
            <a:r>
              <a:rPr lang="en" sz="2160" b="1">
                <a:solidFill>
                  <a:srgbClr val="040F0F"/>
                </a:solidFill>
                <a:latin typeface="Comic Neue"/>
                <a:ea typeface="Comic Neue"/>
                <a:cs typeface="Comic Neue"/>
                <a:sym typeface="Comic Neue"/>
              </a:rPr>
              <a:t>A Big Milestone</a:t>
            </a:r>
            <a:endParaRPr sz="2160" b="1">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1800">
                <a:solidFill>
                  <a:srgbClr val="040F0F"/>
                </a:solidFill>
                <a:latin typeface="Comic Neue"/>
                <a:ea typeface="Comic Neue"/>
                <a:cs typeface="Comic Neue"/>
                <a:sym typeface="Comic Neue"/>
              </a:rPr>
              <a:t>Starting primary school is an exciting time for both you and your child. It marks the beginning of their formal education in England through the </a:t>
            </a:r>
            <a:r>
              <a:rPr lang="en" sz="1800" b="1">
                <a:solidFill>
                  <a:srgbClr val="040F0F"/>
                </a:solidFill>
                <a:latin typeface="Comic Neue"/>
                <a:ea typeface="Comic Neue"/>
                <a:cs typeface="Comic Neue"/>
                <a:sym typeface="Comic Neue"/>
              </a:rPr>
              <a:t>Early Years Foundation Stage (EYFS)</a:t>
            </a:r>
            <a:r>
              <a:rPr lang="en" sz="1800">
                <a:solidFill>
                  <a:srgbClr val="040F0F"/>
                </a:solidFill>
                <a:latin typeface="Comic Neue"/>
                <a:ea typeface="Comic Neue"/>
                <a:cs typeface="Comic Neue"/>
                <a:sym typeface="Comic Neue"/>
              </a:rPr>
              <a:t>.</a:t>
            </a:r>
            <a:endParaRPr sz="1800">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2160" b="1">
                <a:solidFill>
                  <a:srgbClr val="040F0F"/>
                </a:solidFill>
                <a:latin typeface="Comic Neue"/>
                <a:ea typeface="Comic Neue"/>
                <a:cs typeface="Comic Neue"/>
                <a:sym typeface="Comic Neue"/>
              </a:rPr>
              <a:t>Why Focus on Readiness?</a:t>
            </a:r>
            <a:endParaRPr sz="2160" b="1">
              <a:solidFill>
                <a:srgbClr val="040F0F"/>
              </a:solidFill>
              <a:latin typeface="Comic Neue"/>
              <a:ea typeface="Comic Neue"/>
              <a:cs typeface="Comic Neue"/>
              <a:sym typeface="Comic Neue"/>
            </a:endParaRPr>
          </a:p>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'School readiness' isn't about reading or writing yet! It's about giving your child the </a:t>
            </a:r>
            <a:r>
              <a:rPr lang="en" sz="1800" b="1">
                <a:solidFill>
                  <a:srgbClr val="040F0F"/>
                </a:solidFill>
                <a:latin typeface="Comic Neue"/>
                <a:ea typeface="Comic Neue"/>
                <a:cs typeface="Comic Neue"/>
                <a:sym typeface="Comic Neue"/>
              </a:rPr>
              <a:t>confidence</a:t>
            </a:r>
            <a:r>
              <a:rPr lang="en" sz="1800">
                <a:solidFill>
                  <a:srgbClr val="040F0F"/>
                </a:solidFill>
                <a:latin typeface="Comic Neue"/>
                <a:ea typeface="Comic Neue"/>
                <a:cs typeface="Comic Neue"/>
                <a:sym typeface="Comic Neue"/>
              </a:rPr>
              <a:t> and </a:t>
            </a:r>
            <a:r>
              <a:rPr lang="en" sz="1800" b="1">
                <a:solidFill>
                  <a:srgbClr val="040F0F"/>
                </a:solidFill>
                <a:latin typeface="Comic Neue"/>
                <a:ea typeface="Comic Neue"/>
                <a:cs typeface="Comic Neue"/>
                <a:sym typeface="Comic Neue"/>
              </a:rPr>
              <a:t>independence</a:t>
            </a:r>
            <a:r>
              <a:rPr lang="en" sz="1800">
                <a:solidFill>
                  <a:srgbClr val="040F0F"/>
                </a:solidFill>
                <a:latin typeface="Comic Neue"/>
                <a:ea typeface="Comic Neue"/>
                <a:cs typeface="Comic Neue"/>
                <a:sym typeface="Comic Neue"/>
              </a:rPr>
              <a:t> to thrive in a classroom environment. When a child can manage their behaviour and be independent, they feel happier and more settled.</a:t>
            </a:r>
            <a:endParaRPr sz="1800">
              <a:solidFill>
                <a:srgbClr val="040F0F"/>
              </a:solidFill>
              <a:latin typeface="Comic Neue"/>
              <a:ea typeface="Comic Neue"/>
              <a:cs typeface="Comic Neue"/>
              <a:sym typeface="Comic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70" name="Google Shape;70;p15"/>
          <p:cNvSpPr/>
          <p:nvPr/>
        </p:nvSpPr>
        <p:spPr>
          <a:xfrm>
            <a:off x="1428750" y="902970"/>
            <a:ext cx="411600" cy="411600"/>
          </a:xfrm>
          <a:prstGeom prst="ellipse">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1" name="Google Shape;71;p15"/>
          <p:cNvSpPr/>
          <p:nvPr/>
        </p:nvSpPr>
        <p:spPr>
          <a:xfrm>
            <a:off x="4354830" y="902970"/>
            <a:ext cx="411600" cy="411600"/>
          </a:xfrm>
          <a:prstGeom prst="ellipse">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2" name="Google Shape;72;p15"/>
          <p:cNvSpPr/>
          <p:nvPr/>
        </p:nvSpPr>
        <p:spPr>
          <a:xfrm>
            <a:off x="7292340" y="902970"/>
            <a:ext cx="411600" cy="411600"/>
          </a:xfrm>
          <a:prstGeom prst="ellipse">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3" name="Google Shape;73;p15"/>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dirty="0">
                <a:solidFill>
                  <a:srgbClr val="409E9E"/>
                </a:solidFill>
                <a:latin typeface="Luckiest Guy"/>
                <a:ea typeface="Luckiest Guy"/>
                <a:cs typeface="Luckiest Guy"/>
                <a:sym typeface="Luckiest Guy"/>
              </a:rPr>
              <a:t>EVERYDAY INDEPENDENCE</a:t>
            </a:r>
            <a:endParaRPr sz="2880" dirty="0">
              <a:solidFill>
                <a:srgbClr val="409E9E"/>
              </a:solidFill>
              <a:latin typeface="Luckiest Guy"/>
              <a:ea typeface="Luckiest Guy"/>
              <a:cs typeface="Luckiest Guy"/>
              <a:sym typeface="Luckiest Guy"/>
            </a:endParaRPr>
          </a:p>
        </p:txBody>
      </p:sp>
      <p:sp>
        <p:nvSpPr>
          <p:cNvPr id="74" name="Google Shape;74;p15"/>
          <p:cNvSpPr txBox="1"/>
          <p:nvPr/>
        </p:nvSpPr>
        <p:spPr>
          <a:xfrm>
            <a:off x="1428750" y="902970"/>
            <a:ext cx="411600" cy="411600"/>
          </a:xfrm>
          <a:prstGeom prst="rect">
            <a:avLst/>
          </a:prstGeom>
          <a:noFill/>
          <a:ln>
            <a:noFill/>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1</a:t>
            </a:r>
            <a:endParaRPr sz="1800" b="1">
              <a:solidFill>
                <a:srgbClr val="040F0F"/>
              </a:solidFill>
              <a:latin typeface="Comic Neue"/>
              <a:ea typeface="Comic Neue"/>
              <a:cs typeface="Comic Neue"/>
              <a:sym typeface="Comic Neue"/>
            </a:endParaRPr>
          </a:p>
        </p:txBody>
      </p:sp>
      <p:sp>
        <p:nvSpPr>
          <p:cNvPr id="75" name="Google Shape;75;p15"/>
          <p:cNvSpPr txBox="1"/>
          <p:nvPr/>
        </p:nvSpPr>
        <p:spPr>
          <a:xfrm>
            <a:off x="285750" y="3303270"/>
            <a:ext cx="2697600" cy="14997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The Toilet</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Encourage your child to use the toilet and wash hands thoroughly.</a:t>
            </a:r>
            <a:endParaRPr sz="1800">
              <a:solidFill>
                <a:srgbClr val="040F0F"/>
              </a:solidFill>
              <a:latin typeface="Comic Neue"/>
              <a:ea typeface="Comic Neue"/>
              <a:cs typeface="Comic Neue"/>
              <a:sym typeface="Comic Neue"/>
            </a:endParaRPr>
          </a:p>
        </p:txBody>
      </p:sp>
      <p:sp>
        <p:nvSpPr>
          <p:cNvPr id="76" name="Google Shape;76;p15"/>
          <p:cNvSpPr txBox="1"/>
          <p:nvPr/>
        </p:nvSpPr>
        <p:spPr>
          <a:xfrm>
            <a:off x="4354830" y="902970"/>
            <a:ext cx="411600" cy="411600"/>
          </a:xfrm>
          <a:prstGeom prst="rect">
            <a:avLst/>
          </a:prstGeom>
          <a:noFill/>
          <a:ln>
            <a:noFill/>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2</a:t>
            </a:r>
            <a:endParaRPr sz="1800" b="1">
              <a:solidFill>
                <a:srgbClr val="040F0F"/>
              </a:solidFill>
              <a:latin typeface="Comic Neue"/>
              <a:ea typeface="Comic Neue"/>
              <a:cs typeface="Comic Neue"/>
              <a:sym typeface="Comic Neue"/>
            </a:endParaRPr>
          </a:p>
        </p:txBody>
      </p:sp>
      <p:sp>
        <p:nvSpPr>
          <p:cNvPr id="77" name="Google Shape;77;p15"/>
          <p:cNvSpPr txBox="1"/>
          <p:nvPr/>
        </p:nvSpPr>
        <p:spPr>
          <a:xfrm>
            <a:off x="3211830" y="3303270"/>
            <a:ext cx="2697600" cy="18516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Dressing </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Practice putting on and taking off coats. This helps during busy break times!</a:t>
            </a:r>
            <a:endParaRPr sz="1800">
              <a:solidFill>
                <a:srgbClr val="040F0F"/>
              </a:solidFill>
              <a:latin typeface="Comic Neue"/>
              <a:ea typeface="Comic Neue"/>
              <a:cs typeface="Comic Neue"/>
              <a:sym typeface="Comic Neue"/>
            </a:endParaRPr>
          </a:p>
        </p:txBody>
      </p:sp>
      <p:sp>
        <p:nvSpPr>
          <p:cNvPr id="78" name="Google Shape;78;p15"/>
          <p:cNvSpPr txBox="1"/>
          <p:nvPr/>
        </p:nvSpPr>
        <p:spPr>
          <a:xfrm>
            <a:off x="7292340" y="902970"/>
            <a:ext cx="411600" cy="411600"/>
          </a:xfrm>
          <a:prstGeom prst="rect">
            <a:avLst/>
          </a:prstGeom>
          <a:noFill/>
          <a:ln>
            <a:noFill/>
          </a:ln>
        </p:spPr>
        <p:txBody>
          <a:bodyPr spcFirstLastPara="1" wrap="square" lIns="91425" tIns="91425" rIns="91425" bIns="91425" anchor="ctr" anchorCtr="0">
            <a:noAutofit/>
          </a:bodyPr>
          <a:lstStyle/>
          <a:p>
            <a:pPr marL="0" marR="0" lvl="0" indent="0" algn="ctr" rtl="0">
              <a:spcBef>
                <a:spcPts val="360"/>
              </a:spcBef>
              <a:spcAft>
                <a:spcPts val="360"/>
              </a:spcAft>
              <a:buNone/>
            </a:pPr>
            <a:r>
              <a:rPr lang="en" sz="1800" b="1">
                <a:solidFill>
                  <a:srgbClr val="040F0F"/>
                </a:solidFill>
                <a:latin typeface="Comic Neue"/>
                <a:ea typeface="Comic Neue"/>
                <a:cs typeface="Comic Neue"/>
                <a:sym typeface="Comic Neue"/>
              </a:rPr>
              <a:t>3</a:t>
            </a:r>
            <a:endParaRPr sz="1800" b="1">
              <a:solidFill>
                <a:srgbClr val="040F0F"/>
              </a:solidFill>
              <a:latin typeface="Comic Neue"/>
              <a:ea typeface="Comic Neue"/>
              <a:cs typeface="Comic Neue"/>
              <a:sym typeface="Comic Neue"/>
            </a:endParaRPr>
          </a:p>
        </p:txBody>
      </p:sp>
      <p:sp>
        <p:nvSpPr>
          <p:cNvPr id="79" name="Google Shape;79;p15"/>
          <p:cNvSpPr txBox="1"/>
          <p:nvPr/>
        </p:nvSpPr>
        <p:spPr>
          <a:xfrm>
            <a:off x="6149340" y="3303270"/>
            <a:ext cx="2697600" cy="18516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Meal Times</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Practice using a knife and fork. It builds motor skills, independence and confidence.</a:t>
            </a:r>
            <a:endParaRPr sz="1800">
              <a:solidFill>
                <a:srgbClr val="040F0F"/>
              </a:solidFill>
              <a:latin typeface="Comic Neue"/>
              <a:ea typeface="Comic Neue"/>
              <a:cs typeface="Comic Neue"/>
              <a:sym typeface="Comic Neue"/>
            </a:endParaRPr>
          </a:p>
        </p:txBody>
      </p:sp>
      <p:pic>
        <p:nvPicPr>
          <p:cNvPr id="3" name="Picture 2">
            <a:extLst>
              <a:ext uri="{FF2B5EF4-FFF2-40B4-BE49-F238E27FC236}">
                <a16:creationId xmlns:a16="http://schemas.microsoft.com/office/drawing/2014/main" id="{B04997CD-40A9-4D25-BCAF-A91A6F6E0769}"/>
              </a:ext>
            </a:extLst>
          </p:cNvPr>
          <p:cNvPicPr>
            <a:picLocks noChangeAspect="1"/>
          </p:cNvPicPr>
          <p:nvPr/>
        </p:nvPicPr>
        <p:blipFill>
          <a:blip r:embed="rId4"/>
          <a:stretch>
            <a:fillRect/>
          </a:stretch>
        </p:blipFill>
        <p:spPr>
          <a:xfrm rot="5400000">
            <a:off x="630533" y="1602150"/>
            <a:ext cx="1862753" cy="1640620"/>
          </a:xfrm>
          <a:prstGeom prst="rect">
            <a:avLst/>
          </a:prstGeom>
        </p:spPr>
      </p:pic>
      <p:pic>
        <p:nvPicPr>
          <p:cNvPr id="5" name="Picture 4">
            <a:extLst>
              <a:ext uri="{FF2B5EF4-FFF2-40B4-BE49-F238E27FC236}">
                <a16:creationId xmlns:a16="http://schemas.microsoft.com/office/drawing/2014/main" id="{5D5B2776-870E-4F4E-AE85-5C1849B8CA15}"/>
              </a:ext>
            </a:extLst>
          </p:cNvPr>
          <p:cNvPicPr>
            <a:picLocks noChangeAspect="1"/>
          </p:cNvPicPr>
          <p:nvPr/>
        </p:nvPicPr>
        <p:blipFill>
          <a:blip r:embed="rId5"/>
          <a:stretch>
            <a:fillRect/>
          </a:stretch>
        </p:blipFill>
        <p:spPr>
          <a:xfrm>
            <a:off x="3223260" y="1439092"/>
            <a:ext cx="2485571" cy="1864178"/>
          </a:xfrm>
          <a:prstGeom prst="rect">
            <a:avLst/>
          </a:prstGeom>
        </p:spPr>
      </p:pic>
      <p:pic>
        <p:nvPicPr>
          <p:cNvPr id="7" name="Picture 6">
            <a:extLst>
              <a:ext uri="{FF2B5EF4-FFF2-40B4-BE49-F238E27FC236}">
                <a16:creationId xmlns:a16="http://schemas.microsoft.com/office/drawing/2014/main" id="{48A7F16C-8358-4876-8AC6-38A7A5D8BD16}"/>
              </a:ext>
            </a:extLst>
          </p:cNvPr>
          <p:cNvPicPr>
            <a:picLocks noChangeAspect="1"/>
          </p:cNvPicPr>
          <p:nvPr/>
        </p:nvPicPr>
        <p:blipFill>
          <a:blip r:embed="rId6"/>
          <a:stretch>
            <a:fillRect/>
          </a:stretch>
        </p:blipFill>
        <p:spPr>
          <a:xfrm rot="10800000">
            <a:off x="6149340" y="1439092"/>
            <a:ext cx="2485572" cy="18641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5" name="Google Shape;85;p16"/>
          <p:cNvSpPr txBox="1"/>
          <p:nvPr/>
        </p:nvSpPr>
        <p:spPr>
          <a:xfrm>
            <a:off x="449651" y="477750"/>
            <a:ext cx="5143500" cy="41880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0"/>
              </a:spcAft>
              <a:buNone/>
            </a:pPr>
            <a:r>
              <a:rPr lang="en" sz="2880" b="1">
                <a:solidFill>
                  <a:srgbClr val="409E9E"/>
                </a:solidFill>
                <a:latin typeface="Luckiest Guy"/>
                <a:ea typeface="Luckiest Guy"/>
                <a:cs typeface="Luckiest Guy"/>
                <a:sym typeface="Luckiest Guy"/>
              </a:rPr>
              <a:t>LISTENING AND FOLLOWING INSTRUCTIONS</a:t>
            </a:r>
            <a:endParaRPr sz="2880" b="1">
              <a:solidFill>
                <a:srgbClr val="409E9E"/>
              </a:solidFill>
              <a:latin typeface="Luckiest Guy"/>
              <a:ea typeface="Luckiest Guy"/>
              <a:cs typeface="Luckiest Guy"/>
              <a:sym typeface="Luckiest Guy"/>
            </a:endParaRPr>
          </a:p>
          <a:p>
            <a:pPr marL="0" marR="0" lvl="0" indent="0" algn="l" rtl="0">
              <a:spcBef>
                <a:spcPts val="360"/>
              </a:spcBef>
              <a:spcAft>
                <a:spcPts val="0"/>
              </a:spcAft>
              <a:buNone/>
            </a:pPr>
            <a:r>
              <a:rPr lang="en" sz="2160" b="1">
                <a:solidFill>
                  <a:srgbClr val="040F0F"/>
                </a:solidFill>
                <a:latin typeface="Comic Neue"/>
                <a:ea typeface="Comic Neue"/>
                <a:cs typeface="Comic Neue"/>
                <a:sym typeface="Comic Neue"/>
              </a:rPr>
              <a:t>The Power of Listening</a:t>
            </a:r>
            <a:endParaRPr sz="2160" b="1">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1800">
                <a:solidFill>
                  <a:srgbClr val="040F0F"/>
                </a:solidFill>
                <a:latin typeface="Comic Neue"/>
                <a:ea typeface="Comic Neue"/>
                <a:cs typeface="Comic Neue"/>
                <a:sym typeface="Comic Neue"/>
              </a:rPr>
              <a:t>In a busy Reception class, children need to follow simple instructions like 'Sit on the carpet' or 'Line up for lunch'.</a:t>
            </a:r>
            <a:endParaRPr sz="1800">
              <a:solidFill>
                <a:srgbClr val="040F0F"/>
              </a:solidFill>
              <a:latin typeface="Comic Neue"/>
              <a:ea typeface="Comic Neue"/>
              <a:cs typeface="Comic Neue"/>
              <a:sym typeface="Comic Neue"/>
            </a:endParaRPr>
          </a:p>
          <a:p>
            <a:pPr marL="0" marR="0" lvl="0" indent="0" algn="l" rtl="0">
              <a:spcBef>
                <a:spcPts val="360"/>
              </a:spcBef>
              <a:spcAft>
                <a:spcPts val="0"/>
              </a:spcAft>
              <a:buNone/>
            </a:pPr>
            <a:r>
              <a:rPr lang="en" sz="2160" b="1">
                <a:solidFill>
                  <a:srgbClr val="040F0F"/>
                </a:solidFill>
                <a:latin typeface="Comic Neue"/>
                <a:ea typeface="Comic Neue"/>
                <a:cs typeface="Comic Neue"/>
                <a:sym typeface="Comic Neue"/>
              </a:rPr>
              <a:t>How to Support This</a:t>
            </a:r>
            <a:endParaRPr sz="2160" b="1">
              <a:solidFill>
                <a:srgbClr val="040F0F"/>
              </a:solidFill>
              <a:latin typeface="Comic Neue"/>
              <a:ea typeface="Comic Neue"/>
              <a:cs typeface="Comic Neue"/>
              <a:sym typeface="Comic Neue"/>
            </a:endParaRPr>
          </a:p>
          <a:p>
            <a:pPr marL="182880" marR="0" lvl="0" indent="-182880" algn="l" rtl="0">
              <a:spcBef>
                <a:spcPts val="360"/>
              </a:spcBef>
              <a:spcAft>
                <a:spcPts val="0"/>
              </a:spcAft>
              <a:buClr>
                <a:srgbClr val="040F0F"/>
              </a:buClr>
              <a:buSzPts val="1800"/>
              <a:buFont typeface="Comic Neue"/>
              <a:buChar char="●"/>
            </a:pPr>
            <a:r>
              <a:rPr lang="en" sz="1800">
                <a:solidFill>
                  <a:srgbClr val="040F0F"/>
                </a:solidFill>
                <a:latin typeface="Comic Neue"/>
                <a:ea typeface="Comic Neue"/>
                <a:cs typeface="Comic Neue"/>
                <a:sym typeface="Comic Neue"/>
              </a:rPr>
              <a:t>Try giving </a:t>
            </a:r>
            <a:r>
              <a:rPr lang="en" sz="1800" b="1">
                <a:solidFill>
                  <a:srgbClr val="040F0F"/>
                </a:solidFill>
                <a:latin typeface="Comic Neue"/>
                <a:ea typeface="Comic Neue"/>
                <a:cs typeface="Comic Neue"/>
                <a:sym typeface="Comic Neue"/>
              </a:rPr>
              <a:t>two-step instructions</a:t>
            </a:r>
            <a:r>
              <a:rPr lang="en" sz="1800">
                <a:solidFill>
                  <a:srgbClr val="040F0F"/>
                </a:solidFill>
                <a:latin typeface="Comic Neue"/>
                <a:ea typeface="Comic Neue"/>
                <a:cs typeface="Comic Neue"/>
                <a:sym typeface="Comic Neue"/>
              </a:rPr>
              <a:t> at home (e.g., 'Put your shoes away, then find your teddy').</a:t>
            </a:r>
            <a:endParaRPr sz="1800">
              <a:solidFill>
                <a:srgbClr val="040F0F"/>
              </a:solidFill>
              <a:latin typeface="Comic Neue"/>
              <a:ea typeface="Comic Neue"/>
              <a:cs typeface="Comic Neue"/>
              <a:sym typeface="Comic Neue"/>
            </a:endParaRPr>
          </a:p>
          <a:p>
            <a:pPr marL="182880" marR="0" lvl="0" indent="-182880" algn="l" rtl="0">
              <a:spcBef>
                <a:spcPts val="0"/>
              </a:spcBef>
              <a:spcAft>
                <a:spcPts val="0"/>
              </a:spcAft>
              <a:buClr>
                <a:srgbClr val="040F0F"/>
              </a:buClr>
              <a:buSzPts val="1800"/>
              <a:buFont typeface="Comic Neue"/>
              <a:buChar char="●"/>
            </a:pPr>
            <a:r>
              <a:rPr lang="en" sz="1800">
                <a:solidFill>
                  <a:srgbClr val="040F0F"/>
                </a:solidFill>
                <a:latin typeface="Comic Neue"/>
                <a:ea typeface="Comic Neue"/>
                <a:cs typeface="Comic Neue"/>
                <a:sym typeface="Comic Neue"/>
              </a:rPr>
              <a:t>Read stories together and ask them what happened next to build focus.</a:t>
            </a:r>
            <a:endParaRPr sz="1800">
              <a:solidFill>
                <a:srgbClr val="040F0F"/>
              </a:solidFill>
              <a:latin typeface="Comic Neue"/>
              <a:ea typeface="Comic Neue"/>
              <a:cs typeface="Comic Neue"/>
              <a:sym typeface="Comic Neue"/>
            </a:endParaRPr>
          </a:p>
          <a:p>
            <a:pPr marL="182880" marR="0" lvl="0" indent="-182880" algn="l" rtl="0">
              <a:spcBef>
                <a:spcPts val="0"/>
              </a:spcBef>
              <a:spcAft>
                <a:spcPts val="0"/>
              </a:spcAft>
              <a:buClr>
                <a:srgbClr val="040F0F"/>
              </a:buClr>
              <a:buSzPts val="1800"/>
              <a:buFont typeface="Comic Neue"/>
              <a:buChar char="●"/>
            </a:pPr>
            <a:r>
              <a:rPr lang="en" sz="1800">
                <a:solidFill>
                  <a:srgbClr val="040F0F"/>
                </a:solidFill>
                <a:latin typeface="Comic Neue"/>
                <a:ea typeface="Comic Neue"/>
                <a:cs typeface="Comic Neue"/>
                <a:sym typeface="Comic Neue"/>
              </a:rPr>
              <a:t>Play games like 'Simon Says' to make following directions fun and engaging.</a:t>
            </a:r>
            <a:endParaRPr sz="1800">
              <a:solidFill>
                <a:srgbClr val="040F0F"/>
              </a:solidFill>
              <a:latin typeface="Comic Neue"/>
              <a:ea typeface="Comic Neue"/>
              <a:cs typeface="Comic Neue"/>
              <a:sym typeface="Comic Neue"/>
            </a:endParaRPr>
          </a:p>
        </p:txBody>
      </p:sp>
      <p:sp>
        <p:nvSpPr>
          <p:cNvPr id="4" name="Rectangle: Rounded Corners 3">
            <a:extLst>
              <a:ext uri="{FF2B5EF4-FFF2-40B4-BE49-F238E27FC236}">
                <a16:creationId xmlns:a16="http://schemas.microsoft.com/office/drawing/2014/main" id="{86FDD116-022C-41B9-ABD6-8BE1946B0D4D}"/>
              </a:ext>
            </a:extLst>
          </p:cNvPr>
          <p:cNvSpPr/>
          <p:nvPr/>
        </p:nvSpPr>
        <p:spPr>
          <a:xfrm rot="608807">
            <a:off x="5748913" y="1218771"/>
            <a:ext cx="3016701" cy="278144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746BB84-B09A-4766-BDCB-1F4E2FF50515}"/>
              </a:ext>
            </a:extLst>
          </p:cNvPr>
          <p:cNvPicPr>
            <a:picLocks noChangeAspect="1"/>
          </p:cNvPicPr>
          <p:nvPr/>
        </p:nvPicPr>
        <p:blipFill>
          <a:blip r:embed="rId4"/>
          <a:stretch>
            <a:fillRect/>
          </a:stretch>
        </p:blipFill>
        <p:spPr>
          <a:xfrm>
            <a:off x="5879238" y="1207721"/>
            <a:ext cx="2815111" cy="254488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pic>
        <p:nvPicPr>
          <p:cNvPr id="90" name="Google Shape;90;p17"/>
          <p:cNvPicPr preferRelativeResize="0"/>
          <p:nvPr/>
        </p:nvPicPr>
        <p:blipFill>
          <a:blip r:embed="rId4">
            <a:alphaModFix/>
          </a:blip>
          <a:stretch>
            <a:fillRect/>
          </a:stretch>
        </p:blipFill>
        <p:spPr>
          <a:xfrm>
            <a:off x="354330" y="651510"/>
            <a:ext cx="8332470" cy="4309110"/>
          </a:xfrm>
          <a:prstGeom prst="rect">
            <a:avLst/>
          </a:prstGeom>
          <a:noFill/>
          <a:ln>
            <a:noFill/>
          </a:ln>
        </p:spPr>
      </p:pic>
      <p:pic>
        <p:nvPicPr>
          <p:cNvPr id="91" name="Google Shape;91;p17"/>
          <p:cNvPicPr preferRelativeResize="0"/>
          <p:nvPr/>
        </p:nvPicPr>
        <p:blipFill>
          <a:blip r:embed="rId5">
            <a:alphaModFix/>
          </a:blip>
          <a:stretch>
            <a:fillRect/>
          </a:stretch>
        </p:blipFill>
        <p:spPr>
          <a:xfrm>
            <a:off x="1897380" y="1565910"/>
            <a:ext cx="2240280" cy="2503170"/>
          </a:xfrm>
          <a:prstGeom prst="rect">
            <a:avLst/>
          </a:prstGeom>
          <a:noFill/>
          <a:ln>
            <a:noFill/>
          </a:ln>
        </p:spPr>
      </p:pic>
      <p:sp>
        <p:nvSpPr>
          <p:cNvPr id="92" name="Google Shape;92;p17"/>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THINKING ABOUT READINESS</a:t>
            </a:r>
            <a:endParaRPr sz="2880">
              <a:solidFill>
                <a:srgbClr val="409E9E"/>
              </a:solidFill>
              <a:latin typeface="Luckiest Guy"/>
              <a:ea typeface="Luckiest Guy"/>
              <a:cs typeface="Luckiest Guy"/>
              <a:sym typeface="Luckiest Guy"/>
            </a:endParaRPr>
          </a:p>
        </p:txBody>
      </p:sp>
      <p:sp>
        <p:nvSpPr>
          <p:cNvPr id="93" name="Google Shape;93;p17"/>
          <p:cNvSpPr txBox="1"/>
          <p:nvPr/>
        </p:nvSpPr>
        <p:spPr>
          <a:xfrm>
            <a:off x="4297680" y="1828800"/>
            <a:ext cx="3726300" cy="1988700"/>
          </a:xfrm>
          <a:prstGeom prst="rect">
            <a:avLst/>
          </a:prstGeom>
          <a:noFill/>
          <a:ln>
            <a:noFill/>
          </a:ln>
        </p:spPr>
        <p:txBody>
          <a:bodyPr spcFirstLastPara="1" wrap="square" lIns="91425" tIns="91425" rIns="91425" bIns="91425" anchor="ctr"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Which ‘self-care’ skill do you think will be the most helpful for your child to master before their first day, and why?</a:t>
            </a:r>
            <a:endParaRPr sz="1800">
              <a:solidFill>
                <a:srgbClr val="040F0F"/>
              </a:solidFill>
              <a:latin typeface="Comic Neue"/>
              <a:ea typeface="Comic Neue"/>
              <a:cs typeface="Comic Neue"/>
              <a:sym typeface="Comic Neu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pic>
        <p:nvPicPr>
          <p:cNvPr id="98" name="Google Shape;98;p18"/>
          <p:cNvPicPr preferRelativeResize="0"/>
          <p:nvPr/>
        </p:nvPicPr>
        <p:blipFill>
          <a:blip r:embed="rId4">
            <a:alphaModFix/>
          </a:blip>
          <a:stretch>
            <a:fillRect/>
          </a:stretch>
        </p:blipFill>
        <p:spPr>
          <a:xfrm>
            <a:off x="354330" y="651510"/>
            <a:ext cx="8332470" cy="4309110"/>
          </a:xfrm>
          <a:prstGeom prst="rect">
            <a:avLst/>
          </a:prstGeom>
          <a:noFill/>
          <a:ln>
            <a:noFill/>
          </a:ln>
        </p:spPr>
      </p:pic>
      <p:sp>
        <p:nvSpPr>
          <p:cNvPr id="99" name="Google Shape;99;p18"/>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THINKING ABOUT READINESS</a:t>
            </a:r>
            <a:endParaRPr sz="2880">
              <a:solidFill>
                <a:srgbClr val="409E9E"/>
              </a:solidFill>
              <a:latin typeface="Luckiest Guy"/>
              <a:ea typeface="Luckiest Guy"/>
              <a:cs typeface="Luckiest Guy"/>
              <a:sym typeface="Luckiest Guy"/>
            </a:endParaRPr>
          </a:p>
        </p:txBody>
      </p:sp>
      <p:sp>
        <p:nvSpPr>
          <p:cNvPr id="100" name="Google Shape;100;p18"/>
          <p:cNvSpPr txBox="1"/>
          <p:nvPr/>
        </p:nvSpPr>
        <p:spPr>
          <a:xfrm>
            <a:off x="982980" y="1657350"/>
            <a:ext cx="7041000" cy="1988700"/>
          </a:xfrm>
          <a:prstGeom prst="rect">
            <a:avLst/>
          </a:prstGeom>
          <a:noFill/>
          <a:ln>
            <a:noFill/>
          </a:ln>
        </p:spPr>
        <p:txBody>
          <a:bodyPr spcFirstLastPara="1" wrap="square" lIns="91425" tIns="91425" rIns="91425" bIns="91425" anchor="ctr" anchorCtr="0">
            <a:noAutofit/>
          </a:bodyPr>
          <a:lstStyle/>
          <a:p>
            <a:pPr marL="0" marR="0" lvl="0" indent="0" algn="ctr" rtl="0">
              <a:spcBef>
                <a:spcPts val="360"/>
              </a:spcBef>
              <a:spcAft>
                <a:spcPts val="0"/>
              </a:spcAft>
              <a:buNone/>
            </a:pPr>
            <a:r>
              <a:rPr lang="en" sz="1800" b="1">
                <a:solidFill>
                  <a:srgbClr val="040F0F"/>
                </a:solidFill>
                <a:latin typeface="Comic Neue"/>
                <a:ea typeface="Comic Neue"/>
                <a:cs typeface="Comic Neue"/>
                <a:sym typeface="Comic Neue"/>
              </a:rPr>
              <a:t>You might have said...</a:t>
            </a:r>
            <a:endParaRPr sz="1800" b="1">
              <a:solidFill>
                <a:srgbClr val="040F0F"/>
              </a:solidFill>
              <a:latin typeface="Comic Neue"/>
              <a:ea typeface="Comic Neue"/>
              <a:cs typeface="Comic Neue"/>
              <a:sym typeface="Comic Neue"/>
            </a:endParaRPr>
          </a:p>
          <a:p>
            <a:pPr marL="0" marR="0" lvl="0" indent="0" algn="ctr" rtl="0">
              <a:spcBef>
                <a:spcPts val="360"/>
              </a:spcBef>
              <a:spcAft>
                <a:spcPts val="0"/>
              </a:spcAft>
              <a:buNone/>
            </a:pPr>
            <a:r>
              <a:rPr lang="en" sz="1800">
                <a:solidFill>
                  <a:srgbClr val="040F0F"/>
                </a:solidFill>
                <a:latin typeface="Comic Neue"/>
                <a:ea typeface="Comic Neue"/>
                <a:cs typeface="Comic Neue"/>
                <a:sym typeface="Comic Neue"/>
              </a:rPr>
              <a:t>Independence with the toilet reduces anxiety for the child.</a:t>
            </a:r>
            <a:endParaRPr sz="1800">
              <a:solidFill>
                <a:srgbClr val="040F0F"/>
              </a:solidFill>
              <a:latin typeface="Comic Neue"/>
              <a:ea typeface="Comic Neue"/>
              <a:cs typeface="Comic Neue"/>
              <a:sym typeface="Comic Neue"/>
            </a:endParaRPr>
          </a:p>
          <a:p>
            <a:pPr marL="0" marR="0" lvl="0" indent="0" algn="ctr" rtl="0">
              <a:spcBef>
                <a:spcPts val="360"/>
              </a:spcBef>
              <a:spcAft>
                <a:spcPts val="0"/>
              </a:spcAft>
              <a:buNone/>
            </a:pPr>
            <a:r>
              <a:rPr lang="en" sz="1800">
                <a:solidFill>
                  <a:srgbClr val="040F0F"/>
                </a:solidFill>
                <a:latin typeface="Comic Neue"/>
                <a:ea typeface="Comic Neue"/>
                <a:cs typeface="Comic Neue"/>
                <a:sym typeface="Comic Neue"/>
              </a:rPr>
              <a:t>Putting on a coat allows them to get outside quickly to play with friends.</a:t>
            </a:r>
            <a:endParaRPr sz="1800">
              <a:solidFill>
                <a:srgbClr val="040F0F"/>
              </a:solidFill>
              <a:latin typeface="Comic Neue"/>
              <a:ea typeface="Comic Neue"/>
              <a:cs typeface="Comic Neue"/>
              <a:sym typeface="Comic Neue"/>
            </a:endParaRPr>
          </a:p>
          <a:p>
            <a:pPr marL="0" marR="0" lvl="0" indent="0" algn="ctr" rtl="0">
              <a:spcBef>
                <a:spcPts val="360"/>
              </a:spcBef>
              <a:spcAft>
                <a:spcPts val="0"/>
              </a:spcAft>
              <a:buNone/>
            </a:pPr>
            <a:r>
              <a:rPr lang="en" sz="1800">
                <a:solidFill>
                  <a:srgbClr val="040F0F"/>
                </a:solidFill>
                <a:latin typeface="Comic Neue"/>
                <a:ea typeface="Comic Neue"/>
                <a:cs typeface="Comic Neue"/>
                <a:sym typeface="Comic Neue"/>
              </a:rPr>
              <a:t>Using cutlery makes lunchtimes less stressful and more social.</a:t>
            </a:r>
            <a:endParaRPr sz="1800">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Following instructions helps them feel part of the classroom community.</a:t>
            </a:r>
            <a:endParaRPr sz="1800">
              <a:solidFill>
                <a:srgbClr val="040F0F"/>
              </a:solidFill>
              <a:latin typeface="Comic Neue"/>
              <a:ea typeface="Comic Neue"/>
              <a:cs typeface="Comic Neue"/>
              <a:sym typeface="Comic Neue"/>
            </a:endParaRPr>
          </a:p>
        </p:txBody>
      </p:sp>
      <p:sp>
        <p:nvSpPr>
          <p:cNvPr id="101" name="Google Shape;101;p18"/>
          <p:cNvSpPr txBox="1"/>
          <p:nvPr/>
        </p:nvSpPr>
        <p:spPr>
          <a:xfrm>
            <a:off x="8366760" y="342900"/>
            <a:ext cx="548700" cy="548700"/>
          </a:xfrm>
          <a:prstGeom prst="rect">
            <a:avLst/>
          </a:prstGeom>
          <a:noFill/>
          <a:ln>
            <a:noFill/>
          </a:ln>
        </p:spPr>
        <p:txBody>
          <a:bodyPr spcFirstLastPara="1" wrap="square" lIns="91425" tIns="91425" rIns="91425" bIns="91425" anchor="ctr" anchorCtr="0">
            <a:noAutofit/>
          </a:bodyPr>
          <a:lstStyle/>
          <a:p>
            <a:pPr marL="0" marR="0" lvl="0" indent="0" algn="r" rtl="0">
              <a:spcBef>
                <a:spcPts val="450"/>
              </a:spcBef>
              <a:spcAft>
                <a:spcPts val="450"/>
              </a:spcAft>
              <a:buNone/>
            </a:pPr>
            <a:r>
              <a:rPr lang="en" sz="3600">
                <a:solidFill>
                  <a:srgbClr val="040F0F"/>
                </a:solidFill>
                <a:latin typeface="Comic Neue"/>
                <a:ea typeface="Comic Neue"/>
                <a:cs typeface="Comic Neue"/>
                <a:sym typeface="Comic Neue"/>
              </a:rPr>
              <a:t>✅​</a:t>
            </a:r>
            <a:endParaRPr sz="3600">
              <a:solidFill>
                <a:srgbClr val="040F0F"/>
              </a:solidFill>
              <a:latin typeface="Comic Neue"/>
              <a:ea typeface="Comic Neue"/>
              <a:cs typeface="Comic Neue"/>
              <a:sym typeface="Comic Neu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108" name="Google Shape;108;p19"/>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COMMUNICATION AND LANGUAGE</a:t>
            </a:r>
            <a:endParaRPr sz="2880">
              <a:solidFill>
                <a:srgbClr val="409E9E"/>
              </a:solidFill>
              <a:latin typeface="Luckiest Guy"/>
              <a:ea typeface="Luckiest Guy"/>
              <a:cs typeface="Luckiest Guy"/>
              <a:sym typeface="Luckiest Guy"/>
            </a:endParaRPr>
          </a:p>
        </p:txBody>
      </p:sp>
      <p:sp>
        <p:nvSpPr>
          <p:cNvPr id="109" name="Google Shape;109;p19"/>
          <p:cNvSpPr txBox="1"/>
          <p:nvPr/>
        </p:nvSpPr>
        <p:spPr>
          <a:xfrm>
            <a:off x="285750" y="2846070"/>
            <a:ext cx="4172100" cy="2480400"/>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a:solidFill>
                  <a:srgbClr val="040F0F"/>
                </a:solidFill>
                <a:latin typeface="Comic Neue"/>
                <a:ea typeface="Comic Neue"/>
                <a:cs typeface="Comic Neue"/>
                <a:sym typeface="Comic Neue"/>
              </a:rPr>
              <a:t>Encourage your child to express their needs clearly, such as asking for a drink or saying if they feel unwell. Model speaking in sentences and ask them to repeat the sentence back to you. For example, if they ask for 'drink', you could say, "Please can I have a drink."</a:t>
            </a:r>
            <a:endParaRPr sz="1800">
              <a:solidFill>
                <a:srgbClr val="040F0F"/>
              </a:solidFill>
              <a:latin typeface="Comic Neue"/>
              <a:ea typeface="Comic Neue"/>
              <a:cs typeface="Comic Neue"/>
              <a:sym typeface="Comic Neue"/>
            </a:endParaRPr>
          </a:p>
        </p:txBody>
      </p:sp>
      <p:sp>
        <p:nvSpPr>
          <p:cNvPr id="110" name="Google Shape;110;p19"/>
          <p:cNvSpPr txBox="1"/>
          <p:nvPr/>
        </p:nvSpPr>
        <p:spPr>
          <a:xfrm>
            <a:off x="4686300" y="2963507"/>
            <a:ext cx="4172100" cy="1539913"/>
          </a:xfrm>
          <a:prstGeom prst="rect">
            <a:avLst/>
          </a:prstGeom>
          <a:noFill/>
          <a:ln>
            <a:noFill/>
          </a:ln>
        </p:spPr>
        <p:txBody>
          <a:bodyPr spcFirstLastPara="1" wrap="square" lIns="91425" tIns="91425" rIns="91425" bIns="91425" anchor="t" anchorCtr="0">
            <a:noAutofit/>
          </a:bodyPr>
          <a:lstStyle/>
          <a:p>
            <a:pPr marL="0" marR="0" lvl="0" indent="0" algn="l" rtl="0">
              <a:spcBef>
                <a:spcPts val="360"/>
              </a:spcBef>
              <a:spcAft>
                <a:spcPts val="360"/>
              </a:spcAft>
              <a:buNone/>
            </a:pPr>
            <a:r>
              <a:rPr lang="en" sz="1800" dirty="0">
                <a:solidFill>
                  <a:srgbClr val="040F0F"/>
                </a:solidFill>
                <a:latin typeface="Comic Neue"/>
                <a:ea typeface="Comic Neue"/>
                <a:cs typeface="Comic Neue"/>
                <a:sym typeface="Comic Neue"/>
              </a:rPr>
              <a:t>Sharing through talk helps teachers understand your child's personality and how best to support their learning.</a:t>
            </a:r>
            <a:endParaRPr sz="1800" dirty="0">
              <a:solidFill>
                <a:srgbClr val="040F0F"/>
              </a:solidFill>
              <a:latin typeface="Comic Neue"/>
              <a:ea typeface="Comic Neue"/>
              <a:cs typeface="Comic Neue"/>
              <a:sym typeface="Comic Neue"/>
            </a:endParaRPr>
          </a:p>
        </p:txBody>
      </p:sp>
      <p:pic>
        <p:nvPicPr>
          <p:cNvPr id="3" name="Picture 2">
            <a:extLst>
              <a:ext uri="{FF2B5EF4-FFF2-40B4-BE49-F238E27FC236}">
                <a16:creationId xmlns:a16="http://schemas.microsoft.com/office/drawing/2014/main" id="{7AD9ABF7-258F-4F7E-A0FB-4E59BE3E88BB}"/>
              </a:ext>
            </a:extLst>
          </p:cNvPr>
          <p:cNvPicPr>
            <a:picLocks noChangeAspect="1"/>
          </p:cNvPicPr>
          <p:nvPr/>
        </p:nvPicPr>
        <p:blipFill>
          <a:blip r:embed="rId4"/>
          <a:stretch>
            <a:fillRect/>
          </a:stretch>
        </p:blipFill>
        <p:spPr>
          <a:xfrm>
            <a:off x="4898628" y="837628"/>
            <a:ext cx="3339950" cy="2063301"/>
          </a:xfrm>
          <a:prstGeom prst="rect">
            <a:avLst/>
          </a:prstGeom>
        </p:spPr>
      </p:pic>
      <p:pic>
        <p:nvPicPr>
          <p:cNvPr id="5" name="Picture 4">
            <a:extLst>
              <a:ext uri="{FF2B5EF4-FFF2-40B4-BE49-F238E27FC236}">
                <a16:creationId xmlns:a16="http://schemas.microsoft.com/office/drawing/2014/main" id="{A1675DE2-890D-4FEA-9E34-DBE70BCCDA4E}"/>
              </a:ext>
            </a:extLst>
          </p:cNvPr>
          <p:cNvPicPr>
            <a:picLocks noChangeAspect="1"/>
          </p:cNvPicPr>
          <p:nvPr/>
        </p:nvPicPr>
        <p:blipFill>
          <a:blip r:embed="rId5"/>
          <a:stretch>
            <a:fillRect/>
          </a:stretch>
        </p:blipFill>
        <p:spPr>
          <a:xfrm>
            <a:off x="616050" y="884121"/>
            <a:ext cx="3339950" cy="19703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pic>
        <p:nvPicPr>
          <p:cNvPr id="115" name="Google Shape;115;p20"/>
          <p:cNvPicPr preferRelativeResize="0"/>
          <p:nvPr/>
        </p:nvPicPr>
        <p:blipFill>
          <a:blip r:embed="rId4">
            <a:alphaModFix/>
          </a:blip>
          <a:stretch>
            <a:fillRect/>
          </a:stretch>
        </p:blipFill>
        <p:spPr>
          <a:xfrm>
            <a:off x="289784" y="788670"/>
            <a:ext cx="2689412" cy="1714500"/>
          </a:xfrm>
          <a:prstGeom prst="rect">
            <a:avLst/>
          </a:prstGeom>
          <a:noFill/>
          <a:ln>
            <a:noFill/>
          </a:ln>
        </p:spPr>
      </p:pic>
      <p:pic>
        <p:nvPicPr>
          <p:cNvPr id="116" name="Google Shape;116;p20"/>
          <p:cNvPicPr preferRelativeResize="0"/>
          <p:nvPr/>
        </p:nvPicPr>
        <p:blipFill>
          <a:blip r:embed="rId5">
            <a:alphaModFix/>
          </a:blip>
          <a:stretch>
            <a:fillRect/>
          </a:stretch>
        </p:blipFill>
        <p:spPr>
          <a:xfrm>
            <a:off x="3215864" y="788670"/>
            <a:ext cx="2689412" cy="1714500"/>
          </a:xfrm>
          <a:prstGeom prst="rect">
            <a:avLst/>
          </a:prstGeom>
          <a:noFill/>
          <a:ln>
            <a:noFill/>
          </a:ln>
        </p:spPr>
      </p:pic>
      <p:pic>
        <p:nvPicPr>
          <p:cNvPr id="117" name="Google Shape;117;p20"/>
          <p:cNvPicPr preferRelativeResize="0"/>
          <p:nvPr/>
        </p:nvPicPr>
        <p:blipFill>
          <a:blip r:embed="rId6">
            <a:alphaModFix/>
          </a:blip>
          <a:stretch>
            <a:fillRect/>
          </a:stretch>
        </p:blipFill>
        <p:spPr>
          <a:xfrm>
            <a:off x="6153374" y="788670"/>
            <a:ext cx="2689412" cy="1714500"/>
          </a:xfrm>
          <a:prstGeom prst="rect">
            <a:avLst/>
          </a:prstGeom>
          <a:noFill/>
          <a:ln>
            <a:noFill/>
          </a:ln>
        </p:spPr>
      </p:pic>
      <p:sp>
        <p:nvSpPr>
          <p:cNvPr id="118" name="Google Shape;118;p20"/>
          <p:cNvSpPr/>
          <p:nvPr/>
        </p:nvSpPr>
        <p:spPr>
          <a:xfrm>
            <a:off x="171450" y="2731770"/>
            <a:ext cx="2926200" cy="400200"/>
          </a:xfrm>
          <a:prstGeom prst="chevron">
            <a:avLst>
              <a:gd name="adj" fmla="val 50000"/>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9" name="Google Shape;119;p20"/>
          <p:cNvSpPr/>
          <p:nvPr/>
        </p:nvSpPr>
        <p:spPr>
          <a:xfrm>
            <a:off x="3097530" y="2731770"/>
            <a:ext cx="2926200" cy="400200"/>
          </a:xfrm>
          <a:prstGeom prst="chevron">
            <a:avLst>
              <a:gd name="adj" fmla="val 50000"/>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20"/>
          <p:cNvSpPr/>
          <p:nvPr/>
        </p:nvSpPr>
        <p:spPr>
          <a:xfrm>
            <a:off x="6035040" y="2731770"/>
            <a:ext cx="2926200" cy="400200"/>
          </a:xfrm>
          <a:prstGeom prst="chevron">
            <a:avLst>
              <a:gd name="adj" fmla="val 50000"/>
            </a:avLst>
          </a:prstGeom>
          <a:solidFill>
            <a:srgbClr val="FFFFFF"/>
          </a:solidFill>
          <a:ln w="25400" cap="flat" cmpd="sng">
            <a:solidFill>
              <a:srgbClr val="D9036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1" name="Google Shape;121;p20"/>
          <p:cNvSpPr txBox="1"/>
          <p:nvPr/>
        </p:nvSpPr>
        <p:spPr>
          <a:xfrm>
            <a:off x="285750" y="171450"/>
            <a:ext cx="8572500" cy="603600"/>
          </a:xfrm>
          <a:prstGeom prst="rect">
            <a:avLst/>
          </a:prstGeom>
          <a:noFill/>
          <a:ln>
            <a:noFill/>
          </a:ln>
        </p:spPr>
        <p:txBody>
          <a:bodyPr spcFirstLastPara="1" wrap="square" lIns="91425" tIns="91425" rIns="91425" bIns="91425" anchor="t" anchorCtr="0">
            <a:noAutofit/>
          </a:bodyPr>
          <a:lstStyle/>
          <a:p>
            <a:pPr marL="0" marR="0" lvl="0" indent="0" algn="l" rtl="0">
              <a:spcBef>
                <a:spcPts val="450"/>
              </a:spcBef>
              <a:spcAft>
                <a:spcPts val="450"/>
              </a:spcAft>
              <a:buNone/>
            </a:pPr>
            <a:r>
              <a:rPr lang="en" sz="2880">
                <a:solidFill>
                  <a:srgbClr val="409E9E"/>
                </a:solidFill>
                <a:latin typeface="Luckiest Guy"/>
                <a:ea typeface="Luckiest Guy"/>
                <a:cs typeface="Luckiest Guy"/>
                <a:sym typeface="Luckiest Guy"/>
              </a:rPr>
              <a:t>THE DAILY ROUTINE</a:t>
            </a:r>
            <a:endParaRPr sz="2880">
              <a:solidFill>
                <a:srgbClr val="409E9E"/>
              </a:solidFill>
              <a:latin typeface="Luckiest Guy"/>
              <a:ea typeface="Luckiest Guy"/>
              <a:cs typeface="Luckiest Guy"/>
              <a:sym typeface="Luckiest Guy"/>
            </a:endParaRPr>
          </a:p>
        </p:txBody>
      </p:sp>
      <p:sp>
        <p:nvSpPr>
          <p:cNvPr id="122" name="Google Shape;122;p20"/>
          <p:cNvSpPr txBox="1"/>
          <p:nvPr/>
        </p:nvSpPr>
        <p:spPr>
          <a:xfrm>
            <a:off x="285750" y="3188970"/>
            <a:ext cx="2697600" cy="18516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Early Nights</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Establish a consistent bedtime so your child is well-rested and ready to learn.</a:t>
            </a:r>
            <a:endParaRPr sz="1800">
              <a:solidFill>
                <a:srgbClr val="040F0F"/>
              </a:solidFill>
              <a:latin typeface="Comic Neue"/>
              <a:ea typeface="Comic Neue"/>
              <a:cs typeface="Comic Neue"/>
              <a:sym typeface="Comic Neue"/>
            </a:endParaRPr>
          </a:p>
        </p:txBody>
      </p:sp>
      <p:sp>
        <p:nvSpPr>
          <p:cNvPr id="123" name="Google Shape;123;p20"/>
          <p:cNvSpPr txBox="1"/>
          <p:nvPr/>
        </p:nvSpPr>
        <p:spPr>
          <a:xfrm>
            <a:off x="3211830" y="3188970"/>
            <a:ext cx="2697600" cy="18516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Morning Calm</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Leave plenty of time for breakfast and getting dressed to avoid a stressful rush.</a:t>
            </a:r>
            <a:endParaRPr sz="1800">
              <a:solidFill>
                <a:srgbClr val="040F0F"/>
              </a:solidFill>
              <a:latin typeface="Comic Neue"/>
              <a:ea typeface="Comic Neue"/>
              <a:cs typeface="Comic Neue"/>
              <a:sym typeface="Comic Neue"/>
            </a:endParaRPr>
          </a:p>
        </p:txBody>
      </p:sp>
      <p:sp>
        <p:nvSpPr>
          <p:cNvPr id="124" name="Google Shape;124;p20"/>
          <p:cNvSpPr txBox="1"/>
          <p:nvPr/>
        </p:nvSpPr>
        <p:spPr>
          <a:xfrm>
            <a:off x="6149340" y="3188970"/>
            <a:ext cx="2697600" cy="1851600"/>
          </a:xfrm>
          <a:prstGeom prst="rect">
            <a:avLst/>
          </a:prstGeom>
          <a:noFill/>
          <a:ln>
            <a:noFill/>
          </a:ln>
        </p:spPr>
        <p:txBody>
          <a:bodyPr spcFirstLastPara="1" wrap="square" lIns="91425" tIns="91425" rIns="91425" bIns="91425" anchor="t" anchorCtr="0">
            <a:noAutofit/>
          </a:bodyPr>
          <a:lstStyle/>
          <a:p>
            <a:pPr marL="0" marR="0" lvl="0" indent="0" algn="ctr" rtl="0">
              <a:spcBef>
                <a:spcPts val="360"/>
              </a:spcBef>
              <a:spcAft>
                <a:spcPts val="0"/>
              </a:spcAft>
              <a:buNone/>
            </a:pPr>
            <a:r>
              <a:rPr lang="en" sz="1980" b="1">
                <a:solidFill>
                  <a:srgbClr val="040F0F"/>
                </a:solidFill>
                <a:latin typeface="Comic Neue"/>
                <a:ea typeface="Comic Neue"/>
                <a:cs typeface="Comic Neue"/>
                <a:sym typeface="Comic Neue"/>
              </a:rPr>
              <a:t>A Happy Goodbye</a:t>
            </a:r>
            <a:endParaRPr sz="1980" b="1">
              <a:solidFill>
                <a:srgbClr val="040F0F"/>
              </a:solidFill>
              <a:latin typeface="Comic Neue"/>
              <a:ea typeface="Comic Neue"/>
              <a:cs typeface="Comic Neue"/>
              <a:sym typeface="Comic Neue"/>
            </a:endParaRPr>
          </a:p>
          <a:p>
            <a:pPr marL="0" marR="0" lvl="0" indent="0" algn="ctr" rtl="0">
              <a:spcBef>
                <a:spcPts val="360"/>
              </a:spcBef>
              <a:spcAft>
                <a:spcPts val="360"/>
              </a:spcAft>
              <a:buNone/>
            </a:pPr>
            <a:r>
              <a:rPr lang="en" sz="1800">
                <a:solidFill>
                  <a:srgbClr val="040F0F"/>
                </a:solidFill>
                <a:latin typeface="Comic Neue"/>
                <a:ea typeface="Comic Neue"/>
                <a:cs typeface="Comic Neue"/>
                <a:sym typeface="Comic Neue"/>
              </a:rPr>
              <a:t>Keep drop-offs brief and positive. A smile and a wave help them feel secure.</a:t>
            </a:r>
            <a:endParaRPr sz="1800">
              <a:solidFill>
                <a:srgbClr val="040F0F"/>
              </a:solidFill>
              <a:latin typeface="Comic Neue"/>
              <a:ea typeface="Comic Neue"/>
              <a:cs typeface="Comic Neue"/>
              <a:sym typeface="Comic Neue"/>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TotalTime>
  <Words>750</Words>
  <Application>Microsoft Office PowerPoint</Application>
  <PresentationFormat>On-screen Show (16:9)</PresentationFormat>
  <Paragraphs>87</Paragraphs>
  <Slides>13</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Luckiest Guy</vt:lpstr>
      <vt:lpstr>Comic Sans MS</vt:lpstr>
      <vt:lpstr>Arial</vt:lpstr>
      <vt:lpstr>Comic Neue</vt:lpstr>
      <vt:lpstr>Simple Light</vt:lpstr>
      <vt:lpstr>PowerPoint Presentation</vt:lpstr>
      <vt:lpstr>What a day looks like in Reception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Sheldon</dc:creator>
  <cp:lastModifiedBy>Sheldon Abigail</cp:lastModifiedBy>
  <cp:revision>10</cp:revision>
  <dcterms:modified xsi:type="dcterms:W3CDTF">2026-06-19T05:36:34Z</dcterms:modified>
</cp:coreProperties>
</file>