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7" r:id="rId2"/>
    <p:sldId id="287" r:id="rId3"/>
    <p:sldId id="274" r:id="rId4"/>
    <p:sldId id="278" r:id="rId5"/>
    <p:sldId id="281" r:id="rId6"/>
    <p:sldId id="282" r:id="rId7"/>
    <p:sldId id="283" r:id="rId8"/>
    <p:sldId id="276" r:id="rId9"/>
    <p:sldId id="284" r:id="rId10"/>
    <p:sldId id="285" r:id="rId11"/>
    <p:sldId id="286" r:id="rId12"/>
    <p:sldId id="280" r:id="rId13"/>
    <p:sldId id="275" r:id="rId14"/>
    <p:sldId id="272" r:id="rId15"/>
  </p:sldIdLst>
  <p:sldSz cx="12192000" cy="6858000"/>
  <p:notesSz cx="6797675" cy="9928225"/>
  <p:embeddedFontLst>
    <p:embeddedFont>
      <p:font typeface="Amatic SC" panose="020B0604020202020204" charset="-79"/>
      <p:regular r:id="rId17"/>
      <p:bold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CCFF"/>
    <a:srgbClr val="CC66FF"/>
    <a:srgbClr val="E1FFFF"/>
    <a:srgbClr val="FFEFFF"/>
    <a:srgbClr val="E6E5FB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26" autoAdjust="0"/>
  </p:normalViewPr>
  <p:slideViewPr>
    <p:cSldViewPr snapToGrid="0">
      <p:cViewPr varScale="1">
        <p:scale>
          <a:sx n="88" d="100"/>
          <a:sy n="88" d="100"/>
        </p:scale>
        <p:origin x="45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6DE5F-DF04-4F27-A344-93FB2E432C72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E44C5-FA99-4680-9B86-B28965A57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77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E44C5-FA99-4680-9B86-B28965A57CB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169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E44C5-FA99-4680-9B86-B28965A57CB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072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E44C5-FA99-4680-9B86-B28965A57CB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26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E44C5-FA99-4680-9B86-B28965A57CB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036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E44C5-FA99-4680-9B86-B28965A57CB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650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E44C5-FA99-4680-9B86-B28965A57CB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698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E44C5-FA99-4680-9B86-B28965A57CB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421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E44C5-FA99-4680-9B86-B28965A57CB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762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E44C5-FA99-4680-9B86-B28965A57CB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59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E44C5-FA99-4680-9B86-B28965A57CB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409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E44C5-FA99-4680-9B86-B28965A57CB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523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E44C5-FA99-4680-9B86-B28965A57CB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311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E44C5-FA99-4680-9B86-B28965A57CB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515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E44C5-FA99-4680-9B86-B28965A57CB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1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D2F32-7798-4564-8282-CAE11DB41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7FADDA-4B94-4A2E-88D3-B6613E9EC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99993-D5C4-4B50-B5A5-730EB644A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5D41-4AB0-4312-A420-B20A1BDF5A76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30A0B-5D12-454A-BA41-C1BF4AAF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65155-854B-4718-BE7A-D5248F34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4630-06F6-4001-8D85-14896106F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44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71855-7101-46C1-9608-C11FD928F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F746A-1AB9-44D6-91C2-4E1D3687A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BE011-5903-490B-A6BB-4B764979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5D41-4AB0-4312-A420-B20A1BDF5A76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2082B-37B0-4E5A-9D06-029444C70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7AA1B-FE0D-4371-B5E5-C3DF0BDB8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4630-06F6-4001-8D85-14896106F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35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8D34B2-98C7-49C8-89D4-2CFFA92890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B59C2-E893-4D04-BE77-20443A924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2D4FD-8342-49A1-8FF9-E2EB2145C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5D41-4AB0-4312-A420-B20A1BDF5A76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038CE-C8C9-4860-8A69-E9405313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ED7DD-8F41-4D1D-9D69-BF631CEA6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4630-06F6-4001-8D85-14896106F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09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DE126-D9F1-414E-A524-ABCDBD291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0B3AB-A0C1-476D-A37A-35CFFDD16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52B75-FE02-4D01-BAAE-DA345F51D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5D41-4AB0-4312-A420-B20A1BDF5A76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F2088-0B61-49AD-8AEF-34A45B4AC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3F0FC-BDDB-4AE2-A261-3FC192508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4630-06F6-4001-8D85-14896106F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92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D398B-46A2-4C16-8E6B-3FCAD4E68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762F7-FA5F-4E83-9E1A-482AE2657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532D0-13FB-4D1F-834C-C4E5B5C94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5D41-4AB0-4312-A420-B20A1BDF5A76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9A6C8-0BB6-4E19-A634-62B3449D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1B6A6-140B-4F75-8410-CE1F5EBDA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4630-06F6-4001-8D85-14896106F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56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127A-B3F6-45DF-B6A9-93108D440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957FE-B6C1-4774-BFC8-D389935FF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E26C5-36C2-409F-B5D1-6422B0F02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E25DC-CAE7-4F04-9FB3-9AC407812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5D41-4AB0-4312-A420-B20A1BDF5A76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6E613-CFD3-4890-B8D3-320F51689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F7CA2-861E-4933-A1AD-07BBE319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4630-06F6-4001-8D85-14896106F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61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DD187-1F7F-4953-BE9D-AB85015A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9CF6E-BAB7-464D-8A88-2314BC18E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F2B6E-D889-4256-B447-2C5B5E8CD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12A75A-DDDC-489C-917E-3349A73886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BD1E8-501E-44B9-BF08-9A5F01F9AC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B7424F-EADF-428D-A783-A628D2E60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5D41-4AB0-4312-A420-B20A1BDF5A76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9B5C68-FA0E-4128-B07C-54C96E28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4496B9-4598-4794-9016-8BDFC6BA0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4630-06F6-4001-8D85-14896106F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43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D3793-06C6-4B90-ABCF-779B17405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08F566-D2E1-4886-B215-095A4D197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5D41-4AB0-4312-A420-B20A1BDF5A76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10A379-04BE-4DC4-ABFC-A59A8BFBB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ECCF29-89B7-40E4-B623-82A21A34D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4630-06F6-4001-8D85-14896106F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22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4CE185-F1AC-41D0-BF69-66ADCC0C2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5D41-4AB0-4312-A420-B20A1BDF5A76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6861C-BBFA-473E-83CD-C2233D59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C15F4-34EC-47C8-913F-6039A82C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4630-06F6-4001-8D85-14896106F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49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97E3-D5BE-484A-BD27-CA1374AB1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EA664-8C45-4A31-9788-2451EFADB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B2003-15C2-4980-A916-9ABD2CE44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14548-D2BF-40DD-BA45-E212ACDA1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5D41-4AB0-4312-A420-B20A1BDF5A76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764E1-94CC-42BD-8D0C-1CC02C56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1CDF1-17F6-4A79-9851-851A95D7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4630-06F6-4001-8D85-14896106F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27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43B49-50C4-4073-BA14-A1326DC53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87FDE0-B490-49A2-B142-ED137E8845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506A47-D125-47BC-A712-F4BDEAC21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F8B02-0071-49C3-9832-BEC185F78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55D41-4AB0-4312-A420-B20A1BDF5A76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E4F1B-2ED6-4021-9074-0CDAC1C18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18865-2331-42D4-9583-FC687C77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4630-06F6-4001-8D85-14896106F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24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6298A6-0EC2-43B7-AB67-33EA504CB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D6075-F7C7-4CA2-874F-9183FC42B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C6367-BED6-41DC-89F6-C2AB3128A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55D41-4AB0-4312-A420-B20A1BDF5A76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1189D-DEFD-4D06-83E8-FAE720313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245F4-DE9A-4E43-879E-EAABD86BA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94630-06F6-4001-8D85-14896106F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08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wmf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7.wmf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7.wmf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wmf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wmf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FE212D-BFC9-4D6B-BB25-2170A4F1783E}"/>
              </a:ext>
            </a:extLst>
          </p:cNvPr>
          <p:cNvSpPr txBox="1">
            <a:spLocks/>
          </p:cNvSpPr>
          <p:nvPr/>
        </p:nvSpPr>
        <p:spPr>
          <a:xfrm>
            <a:off x="838200" y="-729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Monkfield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Park Care and Learning Centre Curriculum </a:t>
            </a:r>
            <a:r>
              <a:rPr lang="en-US" sz="3600" dirty="0">
                <a:latin typeface="Amatic SC" panose="00000500000000000000" pitchFamily="2" charset="-79"/>
                <a:cs typeface="Amatic SC" panose="00000500000000000000" pitchFamily="2" charset="-79"/>
              </a:rPr>
              <a:t>Plan </a:t>
            </a:r>
            <a:endParaRPr lang="en-GB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309D6EC-D8CA-42E0-9877-E82797564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198609"/>
              </p:ext>
            </p:extLst>
          </p:nvPr>
        </p:nvGraphicFramePr>
        <p:xfrm>
          <a:off x="235262" y="595722"/>
          <a:ext cx="11694467" cy="5798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947">
                  <a:extLst>
                    <a:ext uri="{9D8B030D-6E8A-4147-A177-3AD203B41FA5}">
                      <a16:colId xmlns:a16="http://schemas.microsoft.com/office/drawing/2014/main" val="385991600"/>
                    </a:ext>
                  </a:extLst>
                </a:gridCol>
                <a:gridCol w="2045704">
                  <a:extLst>
                    <a:ext uri="{9D8B030D-6E8A-4147-A177-3AD203B41FA5}">
                      <a16:colId xmlns:a16="http://schemas.microsoft.com/office/drawing/2014/main" val="2865123548"/>
                    </a:ext>
                  </a:extLst>
                </a:gridCol>
                <a:gridCol w="2045704">
                  <a:extLst>
                    <a:ext uri="{9D8B030D-6E8A-4147-A177-3AD203B41FA5}">
                      <a16:colId xmlns:a16="http://schemas.microsoft.com/office/drawing/2014/main" val="872926247"/>
                    </a:ext>
                  </a:extLst>
                </a:gridCol>
                <a:gridCol w="2045704">
                  <a:extLst>
                    <a:ext uri="{9D8B030D-6E8A-4147-A177-3AD203B41FA5}">
                      <a16:colId xmlns:a16="http://schemas.microsoft.com/office/drawing/2014/main" val="1315738151"/>
                    </a:ext>
                  </a:extLst>
                </a:gridCol>
                <a:gridCol w="2045704">
                  <a:extLst>
                    <a:ext uri="{9D8B030D-6E8A-4147-A177-3AD203B41FA5}">
                      <a16:colId xmlns:a16="http://schemas.microsoft.com/office/drawing/2014/main" val="2709165749"/>
                    </a:ext>
                  </a:extLst>
                </a:gridCol>
                <a:gridCol w="2045704">
                  <a:extLst>
                    <a:ext uri="{9D8B030D-6E8A-4147-A177-3AD203B41FA5}">
                      <a16:colId xmlns:a16="http://schemas.microsoft.com/office/drawing/2014/main" val="2335150482"/>
                    </a:ext>
                  </a:extLst>
                </a:gridCol>
              </a:tblGrid>
              <a:tr h="44279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3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4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5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85939"/>
                  </a:ext>
                </a:extLst>
              </a:tr>
              <a:tr h="114735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The</a:t>
                      </a:r>
                      <a:r>
                        <a:rPr lang="en-US" sz="2400" b="1" i="0" baseline="0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Five Foundations</a:t>
                      </a:r>
                      <a:endParaRPr lang="en-US" sz="2400" b="1" i="0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Belonging</a:t>
                      </a:r>
                    </a:p>
                    <a:p>
                      <a:pPr algn="ctr"/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Well-being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engagement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CC66FF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</a:t>
                      </a:r>
                      <a:endParaRPr lang="en-US" sz="2000" b="1" dirty="0">
                        <a:solidFill>
                          <a:srgbClr val="CC66FF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expression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joy</a:t>
                      </a:r>
                    </a:p>
                    <a:p>
                      <a:pPr algn="ctr"/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33691"/>
                  </a:ext>
                </a:extLst>
              </a:tr>
              <a:tr h="3310467"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Valuing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the ho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me/school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partnership</a:t>
                      </a:r>
                    </a:p>
                    <a:p>
                      <a:pPr algn="ctr"/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Home Visits </a:t>
                      </a:r>
                    </a:p>
                    <a:p>
                      <a:pPr algn="ctr"/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Positive, caring relationships and Key Person role</a:t>
                      </a:r>
                    </a:p>
                    <a:p>
                      <a:pPr algn="ctr"/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Valuing every child and family</a:t>
                      </a:r>
                    </a:p>
                    <a:p>
                      <a:pPr algn="ctr"/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Valuing diversity and representing all in the setting</a:t>
                      </a:r>
                    </a:p>
                    <a:p>
                      <a:pPr algn="ctr"/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Gender must not limit anyone’s capabilities or interests</a:t>
                      </a:r>
                    </a:p>
                    <a:p>
                      <a:pPr algn="ctr"/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Working to avoid stereotypes</a:t>
                      </a:r>
                    </a:p>
                    <a:p>
                      <a:pPr algn="ctr"/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REALLY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li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stening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to children, respecting their needs and  feelings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Providing an environment where children feel safe, secure and can thrive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Well-being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comes first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Developing independence and autonomy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Prioritising emotional and physical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Developing self-care skills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Providing a Calm Area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Valuing childhood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play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Child initiated learning is deeper learning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Outdoor learning and free flow between inside and outside areas is essential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Stimulating environment and well resourced continuous provision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Provision reflects children’s interests. It allows them to repeat and master skills and also challenges them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Allowing for schemas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Communication and language are key areas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Nursery rhymes, stories and songs are essential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Home languages are valued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Visual support strategies are embedded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 of visual timetable, Makaton and reduced language where necessary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Emotion coaching and therapeutic behaviour strategies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Creativity is valued and nurtured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Valuing activities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which are fun and joyful</a:t>
                      </a:r>
                    </a:p>
                    <a:p>
                      <a:pPr algn="ctr"/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Embracing silliness and allowing joy to happen</a:t>
                      </a:r>
                    </a:p>
                    <a:p>
                      <a:pPr algn="ctr"/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Adapting plans to make room for joy when it spontaneously appears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Joy is essential for children and adults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66261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F723307-A94F-4C20-9CDA-ACAED3B7A0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83" y="515398"/>
            <a:ext cx="488272" cy="488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E7A007-1214-4A11-85C1-D67FAE3A8C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735">
            <a:off x="7317654" y="435534"/>
            <a:ext cx="789373" cy="789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0714" y1="24286" x2="70714" y2="24286"/>
                        <a14:foregroundMark x1="85714" y1="21429" x2="85714" y2="21429"/>
                        <a14:foregroundMark x1="76429" y1="4286" x2="76429" y2="4286"/>
                        <a14:foregroundMark x1="5714" y1="18571" x2="5714" y2="18571"/>
                        <a14:foregroundMark x1="15000" y1="29286" x2="15000" y2="29286"/>
                        <a14:foregroundMark x1="81429" y1="44286" x2="81429" y2="44286"/>
                        <a14:foregroundMark x1="82857" y1="40000" x2="82857" y2="40000"/>
                        <a14:foregroundMark x1="67143" y1="74286" x2="67143" y2="74286"/>
                        <a14:foregroundMark x1="87143" y1="77143" x2="87143" y2="77143"/>
                        <a14:foregroundMark x1="89286" y1="92857" x2="89286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748" y="443217"/>
            <a:ext cx="562977" cy="562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569" y="459448"/>
            <a:ext cx="557040" cy="530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86" l="3731" r="955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3795" y="454944"/>
            <a:ext cx="569862" cy="595378"/>
          </a:xfrm>
          <a:prstGeom prst="rect">
            <a:avLst/>
          </a:prstGeom>
        </p:spPr>
      </p:pic>
      <p:pic>
        <p:nvPicPr>
          <p:cNvPr id="1026" name="Picture 2" descr="Rainbow Clipart Free Download Clip Art On - Rainbow Clipart Png - Free  Transparent PNG Clipart Images Download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301" b="97476" l="1548" r="97857">
                        <a14:foregroundMark x1="23690" y1="72621" x2="23690" y2="72621"/>
                        <a14:foregroundMark x1="29167" y1="72427" x2="29167" y2="72427"/>
                        <a14:foregroundMark x1="33333" y1="85631" x2="33333" y2="85631"/>
                        <a14:foregroundMark x1="24643" y1="89903" x2="24643" y2="89903"/>
                        <a14:foregroundMark x1="20238" y1="91650" x2="20238" y2="91650"/>
                        <a14:foregroundMark x1="11310" y1="90680" x2="11310" y2="90680"/>
                        <a14:foregroundMark x1="5119" y1="85631" x2="5119" y2="85631"/>
                        <a14:foregroundMark x1="3214" y1="74175" x2="3214" y2="74175"/>
                        <a14:foregroundMark x1="8571" y1="63883" x2="8571" y2="63883"/>
                        <a14:foregroundMark x1="18929" y1="61748" x2="18929" y2="61748"/>
                        <a14:foregroundMark x1="25238" y1="60000" x2="25238" y2="60000"/>
                        <a14:foregroundMark x1="33571" y1="59223" x2="33929" y2="60777"/>
                        <a14:foregroundMark x1="36548" y1="65437" x2="36548" y2="65437"/>
                        <a14:foregroundMark x1="38452" y1="75340" x2="38452" y2="75340"/>
                        <a14:foregroundMark x1="38929" y1="80583" x2="38929" y2="80583"/>
                        <a14:foregroundMark x1="33333" y1="86602" x2="33333" y2="86602"/>
                        <a14:foregroundMark x1="25595" y1="89903" x2="25595" y2="89903"/>
                        <a14:foregroundMark x1="14167" y1="92621" x2="14167" y2="92621"/>
                        <a14:foregroundMark x1="14167" y1="92621" x2="14167" y2="92621"/>
                        <a14:foregroundMark x1="14167" y1="92621" x2="14167" y2="92621"/>
                        <a14:foregroundMark x1="14167" y1="92427" x2="14167" y2="92427"/>
                        <a14:foregroundMark x1="13690" y1="86214" x2="12976" y2="84854"/>
                        <a14:foregroundMark x1="12976" y1="84660" x2="12976" y2="84660"/>
                        <a14:foregroundMark x1="11429" y1="83883" x2="8214" y2="81942"/>
                        <a14:foregroundMark x1="7738" y1="81553" x2="7143" y2="80583"/>
                        <a14:foregroundMark x1="7143" y1="80194" x2="7619" y2="78447"/>
                        <a14:foregroundMark x1="10119" y1="74757" x2="10952" y2="73981"/>
                        <a14:foregroundMark x1="12619" y1="72233" x2="13810" y2="71068"/>
                        <a14:foregroundMark x1="16190" y1="70097" x2="18214" y2="69903"/>
                        <a14:foregroundMark x1="20000" y1="70485" x2="21310" y2="72039"/>
                        <a14:foregroundMark x1="22381" y1="73204" x2="24881" y2="77864"/>
                        <a14:foregroundMark x1="25595" y1="80583" x2="28690" y2="69126"/>
                        <a14:foregroundMark x1="28095" y1="72427" x2="25595" y2="76117"/>
                        <a14:foregroundMark x1="23690" y1="77670" x2="22024" y2="78447"/>
                        <a14:foregroundMark x1="22024" y1="78447" x2="22024" y2="78447"/>
                        <a14:foregroundMark x1="21905" y1="78447" x2="21905" y2="78447"/>
                        <a14:foregroundMark x1="21071" y1="80194" x2="20833" y2="81748"/>
                        <a14:foregroundMark x1="21310" y1="83883" x2="21786" y2="85243"/>
                        <a14:foregroundMark x1="21786" y1="85243" x2="19524" y2="84854"/>
                        <a14:foregroundMark x1="17619" y1="83495" x2="15714" y2="80388"/>
                        <a14:foregroundMark x1="15476" y1="79806" x2="14881" y2="77087"/>
                        <a14:foregroundMark x1="14881" y1="76893" x2="14643" y2="76117"/>
                        <a14:foregroundMark x1="14286" y1="75728" x2="11905" y2="73786"/>
                        <a14:foregroundMark x1="10357" y1="73786" x2="8690" y2="74369"/>
                        <a14:foregroundMark x1="3095" y1="73981" x2="4286" y2="86408"/>
                        <a14:foregroundMark x1="4762" y1="86019" x2="11429" y2="90097"/>
                        <a14:foregroundMark x1="11429" y1="90097" x2="14286" y2="91845"/>
                        <a14:foregroundMark x1="14286" y1="91845" x2="20952" y2="90291"/>
                        <a14:foregroundMark x1="19643" y1="91456" x2="25357" y2="89515"/>
                        <a14:foregroundMark x1="25595" y1="89515" x2="33571" y2="85631"/>
                        <a14:foregroundMark x1="33452" y1="85631" x2="40357" y2="79029"/>
                        <a14:foregroundMark x1="39048" y1="80583" x2="37738" y2="75340"/>
                        <a14:foregroundMark x1="38214" y1="75922" x2="36190" y2="65049"/>
                        <a14:foregroundMark x1="36190" y1="65049" x2="33690" y2="58835"/>
                        <a14:foregroundMark x1="33690" y1="60194" x2="23929" y2="59806"/>
                        <a14:foregroundMark x1="25000" y1="60583" x2="18333" y2="61165"/>
                        <a14:foregroundMark x1="18690" y1="61748" x2="8095" y2="62913"/>
                        <a14:foregroundMark x1="8095" y1="63495" x2="3095" y2="73786"/>
                        <a14:foregroundMark x1="2500" y1="74563" x2="10952" y2="72427"/>
                        <a14:foregroundMark x1="29405" y1="87767" x2="28810" y2="69903"/>
                        <a14:foregroundMark x1="29048" y1="73204" x2="37500" y2="69709"/>
                        <a14:foregroundMark x1="68452" y1="73204" x2="68452" y2="73204"/>
                        <a14:foregroundMark x1="68452" y1="73204" x2="75238" y2="63495"/>
                        <a14:foregroundMark x1="75238" y1="63495" x2="83452" y2="66990"/>
                        <a14:foregroundMark x1="83452" y1="66990" x2="90952" y2="66019"/>
                        <a14:foregroundMark x1="90952" y1="65049" x2="90714" y2="51068"/>
                        <a14:foregroundMark x1="90476" y1="51456" x2="80952" y2="52039"/>
                        <a14:foregroundMark x1="81548" y1="52233" x2="72738" y2="54563"/>
                        <a14:foregroundMark x1="73690" y1="55146" x2="63810" y2="61165"/>
                        <a14:foregroundMark x1="63810" y1="61165" x2="62500" y2="70680"/>
                        <a14:foregroundMark x1="62500" y1="70680" x2="65000" y2="78835"/>
                        <a14:foregroundMark x1="65119" y1="78835" x2="73690" y2="81942"/>
                        <a14:foregroundMark x1="73690" y1="81942" x2="84405" y2="80971"/>
                        <a14:foregroundMark x1="84405" y1="80971" x2="90714" y2="71456"/>
                        <a14:foregroundMark x1="90714" y1="71456" x2="95595" y2="65243"/>
                        <a14:foregroundMark x1="95595" y1="65049" x2="97143" y2="66796"/>
                        <a14:foregroundMark x1="96190" y1="66019" x2="91548" y2="75728"/>
                        <a14:foregroundMark x1="89881" y1="72427" x2="64405" y2="61942"/>
                        <a14:foregroundMark x1="73214" y1="60000" x2="89405" y2="54369"/>
                        <a14:foregroundMark x1="68690" y1="75922" x2="84643" y2="75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748" flipH="1">
            <a:off x="11341037" y="414956"/>
            <a:ext cx="895922" cy="4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ogo4"/>
          <p:cNvPicPr/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89" y="135236"/>
            <a:ext cx="1265821" cy="884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394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FE212D-BFC9-4D6B-BB25-2170A4F1783E}"/>
              </a:ext>
            </a:extLst>
          </p:cNvPr>
          <p:cNvSpPr txBox="1">
            <a:spLocks/>
          </p:cNvSpPr>
          <p:nvPr/>
        </p:nvSpPr>
        <p:spPr>
          <a:xfrm>
            <a:off x="838200" y="-729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Monkfield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park care and learning </a:t>
            </a:r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centre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 curricular goals </a:t>
            </a:r>
            <a:endParaRPr lang="en-GB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309D6EC-D8CA-42E0-9877-E82797564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197430"/>
              </p:ext>
            </p:extLst>
          </p:nvPr>
        </p:nvGraphicFramePr>
        <p:xfrm>
          <a:off x="133491" y="595721"/>
          <a:ext cx="11925017" cy="600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363">
                  <a:extLst>
                    <a:ext uri="{9D8B030D-6E8A-4147-A177-3AD203B41FA5}">
                      <a16:colId xmlns:a16="http://schemas.microsoft.com/office/drawing/2014/main" val="385991600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865123548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872926247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1315738151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709165749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335150482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4046203905"/>
                    </a:ext>
                  </a:extLst>
                </a:gridCol>
              </a:tblGrid>
              <a:tr h="5248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1</a:t>
                      </a:r>
                      <a:endParaRPr lang="en-US" sz="2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3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4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5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Goal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85939"/>
                  </a:ext>
                </a:extLst>
              </a:tr>
              <a:tr h="5478317"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Goal 8</a:t>
                      </a:r>
                    </a:p>
                    <a:p>
                      <a:pPr algn="ctr"/>
                      <a:endParaRPr lang="en-GB" sz="2000" b="1" dirty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can…</a:t>
                      </a:r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show interest in the world around me.</a:t>
                      </a: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observe changes in materials. Eg mixing playdough etc</a:t>
                      </a:r>
                    </a:p>
                    <a:p>
                      <a:pPr algn="l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l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can…</a:t>
                      </a:r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observe and talk about the world around me.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my senses to explore and investigate different materials. Eg sand, water, paint, shaving foam, mud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 to notice and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talk about the weather.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can…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my senses to explore a wider range of materials. 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 goop, potato flakes, lentils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explore forces/investigate magnets, testing different objects.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talk about the weather and record it daily on our calendar.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explore ice and melting on freezing days.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show interest in different cultures, languages and festivals.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can…</a:t>
                      </a:r>
                      <a:endParaRPr lang="en-US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explore and investigate how things work. Eg water and sand wheels, tubes and gutters, turning cogs, moving toys.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 a magnifying glass to observe details.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observe different minibeasts in the garden.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closely observe the lifecycle of a caterpillar first hand.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8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explore melting chocolate when cooking.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can…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observe and describe objects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in more detail using a wider vocabulary such as ‘smooth’, ‘rough’, ‘bumpy’, ‘shiny’.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describe my facial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fe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atures, looking in a mirror to observe myself.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talk about how I am different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to my friends and how I am the same.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8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talk about my family and the celebrations we have.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plant a seed and care for plants.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observe roots and shoots growing.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show wonder and curiosity in the world around me.</a:t>
                      </a:r>
                      <a:endParaRPr lang="en-GB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66261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F723307-A94F-4C20-9CDA-ACAED3B7A0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83" y="515398"/>
            <a:ext cx="488272" cy="488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E7A007-1214-4A11-85C1-D67FAE3A8C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735">
            <a:off x="6751281" y="358564"/>
            <a:ext cx="789373" cy="789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60" y="471764"/>
            <a:ext cx="562977" cy="562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22" y="542343"/>
            <a:ext cx="557040" cy="530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60376" y="514176"/>
            <a:ext cx="569862" cy="595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069214" y="385036"/>
            <a:ext cx="515269" cy="422564"/>
          </a:xfrm>
          <a:prstGeom prst="rect">
            <a:avLst/>
          </a:prstGeom>
        </p:spPr>
      </p:pic>
      <p:pic>
        <p:nvPicPr>
          <p:cNvPr id="1026" name="Picture 2" descr="Rainbow Clipart Free Download Clip Art On - Rainbow Clipart Png - Free  Transparent PNG Clipart Images Download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748" flipH="1">
            <a:off x="11322208" y="290250"/>
            <a:ext cx="895922" cy="4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79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FE212D-BFC9-4D6B-BB25-2170A4F1783E}"/>
              </a:ext>
            </a:extLst>
          </p:cNvPr>
          <p:cNvSpPr txBox="1">
            <a:spLocks/>
          </p:cNvSpPr>
          <p:nvPr/>
        </p:nvSpPr>
        <p:spPr>
          <a:xfrm>
            <a:off x="838200" y="-729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Monkfield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park care and learning </a:t>
            </a:r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centre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 curricular goals </a:t>
            </a:r>
            <a:endParaRPr lang="en-GB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309D6EC-D8CA-42E0-9877-E82797564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188437"/>
              </p:ext>
            </p:extLst>
          </p:nvPr>
        </p:nvGraphicFramePr>
        <p:xfrm>
          <a:off x="133491" y="595720"/>
          <a:ext cx="11925017" cy="6025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363">
                  <a:extLst>
                    <a:ext uri="{9D8B030D-6E8A-4147-A177-3AD203B41FA5}">
                      <a16:colId xmlns:a16="http://schemas.microsoft.com/office/drawing/2014/main" val="385991600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865123548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872926247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1315738151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709165749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335150482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4046203905"/>
                    </a:ext>
                  </a:extLst>
                </a:gridCol>
              </a:tblGrid>
              <a:tr h="6390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1</a:t>
                      </a:r>
                      <a:endParaRPr lang="en-US" sz="2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3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4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5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Goal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85939"/>
                  </a:ext>
                </a:extLst>
              </a:tr>
              <a:tr h="5220636"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Goal 9</a:t>
                      </a:r>
                    </a:p>
                    <a:p>
                      <a:pPr algn="ctr"/>
                      <a:endParaRPr lang="en-GB" sz="2000" b="1" dirty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can…</a:t>
                      </a:r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take part in simple role play such as making a cup or tea, or putting a baby to bed.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explore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range of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different sounds using musical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instruments and other objects.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 to explore colour using pencils, pens, chalk and paint.</a:t>
                      </a: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can…</a:t>
                      </a:r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begin to use language during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my imaginative role play.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begin to make up stories and scenarios around toys.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copy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actions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and dances.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experiment with making marks creatively.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can…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begin to extend my imaginative role play, sometimes taking on a role or acting out stories with  my friends.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take part in a wider variety of role play scenarios. Eg shop, doctors, hairdressers, firefighters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dance freely and create movement.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explore colour and colour mixing. 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draw enclosed shapes to represent objects and people.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can…</a:t>
                      </a: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make up a simple puppet show.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 out a simple story, pretending to be a  character.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make up songs and sing them to myself during play.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copy and create simple rhythms.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experiment with a wider variety of collage and craft resources independently.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begin to draw more detailed pictures and give them meaning.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can…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begin to make up my own stories in my imaginary play or Helicopter Stories.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play instruments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to express feelings and ideas.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create pictures, models and collages with a purpose in mind.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draw detailed and recognisable pictures of objects and people. 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 think creatively and use my imagination in my play.</a:t>
                      </a:r>
                      <a:endParaRPr lang="en-GB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66261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F723307-A94F-4C20-9CDA-ACAED3B7A0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83" y="515398"/>
            <a:ext cx="488272" cy="488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E7A007-1214-4A11-85C1-D67FAE3A8C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735">
            <a:off x="6751281" y="358564"/>
            <a:ext cx="789373" cy="789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60" y="471764"/>
            <a:ext cx="562977" cy="562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22" y="542343"/>
            <a:ext cx="557040" cy="530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60376" y="514176"/>
            <a:ext cx="569862" cy="595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069214" y="385036"/>
            <a:ext cx="515269" cy="422564"/>
          </a:xfrm>
          <a:prstGeom prst="rect">
            <a:avLst/>
          </a:prstGeom>
        </p:spPr>
      </p:pic>
      <p:pic>
        <p:nvPicPr>
          <p:cNvPr id="1026" name="Picture 2" descr="Rainbow Clipart Free Download Clip Art On - Rainbow Clipart Png - Free  Transparent PNG Clipart Images Download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748" flipH="1">
            <a:off x="11322208" y="290250"/>
            <a:ext cx="895922" cy="4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00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FE212D-BFC9-4D6B-BB25-2170A4F1783E}"/>
              </a:ext>
            </a:extLst>
          </p:cNvPr>
          <p:cNvSpPr txBox="1">
            <a:spLocks/>
          </p:cNvSpPr>
          <p:nvPr/>
        </p:nvSpPr>
        <p:spPr>
          <a:xfrm>
            <a:off x="838200" y="-729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Monkfield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Park Care and Learning Centre Curriculum </a:t>
            </a:r>
            <a:r>
              <a:rPr lang="en-US" sz="3600" dirty="0">
                <a:latin typeface="Amatic SC" panose="00000500000000000000" pitchFamily="2" charset="-79"/>
                <a:cs typeface="Amatic SC" panose="00000500000000000000" pitchFamily="2" charset="-79"/>
              </a:rPr>
              <a:t>Plan </a:t>
            </a:r>
            <a:endParaRPr lang="en-GB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309D6EC-D8CA-42E0-9877-E82797564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828129"/>
              </p:ext>
            </p:extLst>
          </p:nvPr>
        </p:nvGraphicFramePr>
        <p:xfrm>
          <a:off x="133491" y="595724"/>
          <a:ext cx="11925017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363">
                  <a:extLst>
                    <a:ext uri="{9D8B030D-6E8A-4147-A177-3AD203B41FA5}">
                      <a16:colId xmlns:a16="http://schemas.microsoft.com/office/drawing/2014/main" val="385991600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865123548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872926247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1315738151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709165749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335150482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4046203905"/>
                    </a:ext>
                  </a:extLst>
                </a:gridCol>
              </a:tblGrid>
              <a:tr h="44328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Autumn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1</a:t>
                      </a:r>
                      <a:endParaRPr lang="en-US" sz="2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Autumn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Srping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1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Spring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Summer</a:t>
                      </a:r>
                      <a:r>
                        <a:rPr lang="en-US" sz="2400" baseline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1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Summer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85939"/>
                  </a:ext>
                </a:extLst>
              </a:tr>
              <a:tr h="179477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General Themes </a:t>
                      </a:r>
                    </a:p>
                    <a:p>
                      <a:pPr algn="ctr"/>
                      <a:endParaRPr lang="en-US" sz="16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600" b="1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NB: </a:t>
                      </a:r>
                      <a:r>
                        <a:rPr lang="en-US" sz="1600" b="1" i="1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These themes may be adapted at various points to allow for children’s interests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SETTLING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IN</a:t>
                      </a:r>
                      <a:endParaRPr lang="en-US" sz="2400" b="1" dirty="0" smtClean="0">
                        <a:solidFill>
                          <a:srgbClr val="7030A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Settling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In/Getting to know each other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Being kind /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staying safe 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Fire Drill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Routines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and Rules</a:t>
                      </a:r>
                    </a:p>
                    <a:p>
                      <a:pPr algn="ctr"/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Let’s Celebrate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  <a:latin typeface="+mn-lt"/>
                        <a:cs typeface="RM Typerighter old" panose="000004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RM Typerighter old" panose="00000400000000000000" pitchFamily="2" charset="-79"/>
                        </a:rPr>
                        <a:t>Autumn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RM Typerighter old" panose="00000400000000000000" pitchFamily="2" charset="-79"/>
                        </a:rPr>
                        <a:t>Witches Cave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RM Typerighter old" panose="00000400000000000000" pitchFamily="2" charset="-79"/>
                        </a:rPr>
                        <a:t>Fireworks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RM Typerighter old" panose="00000400000000000000" pitchFamily="2" charset="-79"/>
                        </a:rPr>
                        <a:t>Diwali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Christmas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C66FF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Rhyming</a:t>
                      </a:r>
                      <a:r>
                        <a:rPr lang="en-US" sz="2400" b="1" baseline="0" dirty="0" smtClean="0">
                          <a:solidFill>
                            <a:srgbClr val="CC66FF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Fun!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+mn-lt"/>
                        <a:cs typeface="RM Typerighter old" panose="000004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RM Typerighter old" panose="00000400000000000000" pitchFamily="2" charset="-79"/>
                        </a:rPr>
                        <a:t>Rhyming words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RM Typerighter old" panose="00000400000000000000" pitchFamily="2" charset="-79"/>
                        </a:rPr>
                        <a:t>Rhythm in words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RM Typerighter old" panose="00000400000000000000" pitchFamily="2" charset="-79"/>
                        </a:rPr>
                        <a:t>Chinese New Year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RM Typerighter old" panose="00000400000000000000" pitchFamily="2" charset="-79"/>
                        </a:rPr>
                        <a:t>Chinese Restaurant role play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CC66FF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</a:t>
                      </a:r>
                      <a:endParaRPr lang="en-US" sz="2000" b="1" dirty="0">
                        <a:solidFill>
                          <a:srgbClr val="CC66FF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C66FF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Spring</a:t>
                      </a:r>
                      <a:endParaRPr lang="en-US" sz="2400" b="1" dirty="0">
                        <a:solidFill>
                          <a:srgbClr val="CC66FF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Signs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of Spring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Shrove Tuesday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World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Book Day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Bird watching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Mother’s Day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Holi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Easter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F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Lifecycles</a:t>
                      </a:r>
                      <a:r>
                        <a:rPr lang="en-US" sz="2400" b="1" baseline="0" dirty="0" smtClean="0">
                          <a:solidFill>
                            <a:srgbClr val="00B0F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Life cycles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Minibeasts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Baby animals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Vets role play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matic SC" panose="00000500000000000000" pitchFamily="2" charset="-79"/>
                        </a:rPr>
                        <a:t>Garden Centre role play</a:t>
                      </a: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Eid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ul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Fitr</a:t>
                      </a: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B0F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We are All different</a:t>
                      </a: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Describing ourselves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Talking about our differences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matic SC" panose="00000500000000000000" pitchFamily="2" charset="-79"/>
                        </a:rPr>
                        <a:t>Self-Portraits</a:t>
                      </a: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Keeping healthy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Doctor role play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Hairdresser role play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33691"/>
                  </a:ext>
                </a:extLst>
              </a:tr>
              <a:tr h="1619329">
                <a:tc>
                  <a:txBody>
                    <a:bodyPr/>
                    <a:lstStyle/>
                    <a:p>
                      <a:pPr algn="ctr"/>
                      <a:endParaRPr lang="en-GB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GB" sz="2400" b="1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Key</a:t>
                      </a:r>
                    </a:p>
                    <a:p>
                      <a:pPr algn="ctr"/>
                      <a:r>
                        <a:rPr lang="en-GB" sz="2400" b="1" baseline="0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experiences</a:t>
                      </a:r>
                      <a:endParaRPr lang="en-GB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2400" b="1" dirty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Starting Pre-School</a:t>
                      </a:r>
                    </a:p>
                    <a:p>
                      <a:pPr algn="ctr"/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Separating from carer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Autumn Walks</a:t>
                      </a:r>
                    </a:p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Diwali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dancer Visit</a:t>
                      </a:r>
                    </a:p>
                    <a:p>
                      <a:pPr algn="ctr"/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Little City role play Visit</a:t>
                      </a:r>
                    </a:p>
                    <a:p>
                      <a:pPr algn="ctr"/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(November)</a:t>
                      </a:r>
                    </a:p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Father Christmas Visit</a:t>
                      </a:r>
                    </a:p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Christmas Song Time for Parents</a:t>
                      </a:r>
                    </a:p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Christmas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Dinner</a:t>
                      </a: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Christmas Party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Playing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the Snow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(weather permitting!)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Tasting Chinese food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Learning ‘hello’ in our different languages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Making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Pancakes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Dressing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Up as a Book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Character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 Walks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Making Nest Cakes</a:t>
                      </a:r>
                      <a:endParaRPr lang="en-GB" sz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Egg Hunt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 Song Time for Parents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Live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caterpillars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Zoolab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Minibeast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Visit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(May)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Growing a sunflower plant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Growing cress</a:t>
                      </a: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Sunny Steps Dance Visit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Making vegetable soup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Visit to Morrison’s to buy vegetables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Visits to School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Family Picnic at the Park</a:t>
                      </a:r>
                      <a:endParaRPr lang="en-GB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Leaver’s Celebration/ Song Time for Parents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345316"/>
                  </a:ext>
                </a:extLst>
              </a:tr>
              <a:tr h="2002337"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Key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 vocabulary</a:t>
                      </a:r>
                    </a:p>
                    <a:p>
                      <a:pPr algn="ctr"/>
                      <a:endParaRPr lang="en-GB" sz="2000" b="1" dirty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Title,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aut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hor, illustrator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Information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book, character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Autumn, shrivel, crunchy,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crispy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Diwali, diva,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rangoli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,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mendhi</a:t>
                      </a: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Winter, ice, frost, freezing, melting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Advent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Speech bubble, thinking bubble, refrain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Gigantic,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enormous, huge, giant, tiny, miniscule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Spring, flower, leaf, stem, petal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blossom, bud, shrivelled,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hatch, chick, beak,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Lamb, piglet, foal, calf</a:t>
                      </a: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Melting/setting (chocolate)</a:t>
                      </a: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Sides, corners, straight, curved, solid, flat, face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Cocoon, chrysalis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Tadpole, frog spawn 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Leaf, stem,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petal, flower,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root, shoot, soil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Hard, rough, smooth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Eyebrow, pupil, wavy, blonde, ginger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66261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F723307-A94F-4C20-9CDA-ACAED3B7A0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83" y="515398"/>
            <a:ext cx="488272" cy="488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E7A007-1214-4A11-85C1-D67FAE3A8C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735">
            <a:off x="6782508" y="385969"/>
            <a:ext cx="789373" cy="789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0714" y1="24286" x2="70714" y2="24286"/>
                        <a14:foregroundMark x1="85714" y1="21429" x2="85714" y2="21429"/>
                        <a14:foregroundMark x1="76429" y1="4286" x2="76429" y2="4286"/>
                        <a14:foregroundMark x1="5714" y1="18571" x2="5714" y2="18571"/>
                        <a14:foregroundMark x1="15000" y1="29286" x2="15000" y2="29286"/>
                        <a14:foregroundMark x1="81429" y1="44286" x2="81429" y2="44286"/>
                        <a14:foregroundMark x1="82857" y1="40000" x2="82857" y2="40000"/>
                        <a14:foregroundMark x1="67143" y1="74286" x2="67143" y2="74286"/>
                        <a14:foregroundMark x1="87143" y1="77143" x2="87143" y2="77143"/>
                        <a14:foregroundMark x1="89286" y1="92857" x2="89286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452" y="456443"/>
            <a:ext cx="562977" cy="562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41" y="515398"/>
            <a:ext cx="557040" cy="530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86" l="3731" r="955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07150" y="515398"/>
            <a:ext cx="569862" cy="595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22043" y="515398"/>
            <a:ext cx="515269" cy="422564"/>
          </a:xfrm>
          <a:prstGeom prst="rect">
            <a:avLst/>
          </a:prstGeom>
        </p:spPr>
      </p:pic>
      <p:pic>
        <p:nvPicPr>
          <p:cNvPr id="1026" name="Picture 2" descr="Rainbow Clipart Free Download Clip Art On - Rainbow Clipart Png - Free  Transparent PNG Clipart Images Download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301" b="97476" l="1548" r="97857">
                        <a14:foregroundMark x1="23690" y1="72621" x2="23690" y2="72621"/>
                        <a14:foregroundMark x1="29167" y1="72427" x2="29167" y2="72427"/>
                        <a14:foregroundMark x1="33333" y1="85631" x2="33333" y2="85631"/>
                        <a14:foregroundMark x1="24643" y1="89903" x2="24643" y2="89903"/>
                        <a14:foregroundMark x1="20238" y1="91650" x2="20238" y2="91650"/>
                        <a14:foregroundMark x1="11310" y1="90680" x2="11310" y2="90680"/>
                        <a14:foregroundMark x1="5119" y1="85631" x2="5119" y2="85631"/>
                        <a14:foregroundMark x1="3214" y1="74175" x2="3214" y2="74175"/>
                        <a14:foregroundMark x1="8571" y1="63883" x2="8571" y2="63883"/>
                        <a14:foregroundMark x1="18929" y1="61748" x2="18929" y2="61748"/>
                        <a14:foregroundMark x1="25238" y1="60000" x2="25238" y2="60000"/>
                        <a14:foregroundMark x1="33571" y1="59223" x2="33929" y2="60777"/>
                        <a14:foregroundMark x1="36548" y1="65437" x2="36548" y2="65437"/>
                        <a14:foregroundMark x1="38452" y1="75340" x2="38452" y2="75340"/>
                        <a14:foregroundMark x1="38929" y1="80583" x2="38929" y2="80583"/>
                        <a14:foregroundMark x1="33333" y1="86602" x2="33333" y2="86602"/>
                        <a14:foregroundMark x1="25595" y1="89903" x2="25595" y2="89903"/>
                        <a14:foregroundMark x1="14167" y1="92621" x2="14167" y2="92621"/>
                        <a14:foregroundMark x1="14167" y1="92621" x2="14167" y2="92621"/>
                        <a14:foregroundMark x1="14167" y1="92621" x2="14167" y2="92621"/>
                        <a14:foregroundMark x1="14167" y1="92427" x2="14167" y2="92427"/>
                        <a14:foregroundMark x1="13690" y1="86214" x2="12976" y2="84854"/>
                        <a14:foregroundMark x1="12976" y1="84660" x2="12976" y2="84660"/>
                        <a14:foregroundMark x1="11429" y1="83883" x2="8214" y2="81942"/>
                        <a14:foregroundMark x1="7738" y1="81553" x2="7143" y2="80583"/>
                        <a14:foregroundMark x1="7143" y1="80194" x2="7619" y2="78447"/>
                        <a14:foregroundMark x1="10119" y1="74757" x2="10952" y2="73981"/>
                        <a14:foregroundMark x1="12619" y1="72233" x2="13810" y2="71068"/>
                        <a14:foregroundMark x1="16190" y1="70097" x2="18214" y2="69903"/>
                        <a14:foregroundMark x1="20000" y1="70485" x2="21310" y2="72039"/>
                        <a14:foregroundMark x1="22381" y1="73204" x2="24881" y2="77864"/>
                        <a14:foregroundMark x1="25595" y1="80583" x2="28690" y2="69126"/>
                        <a14:foregroundMark x1="28095" y1="72427" x2="25595" y2="76117"/>
                        <a14:foregroundMark x1="23690" y1="77670" x2="22024" y2="78447"/>
                        <a14:foregroundMark x1="22024" y1="78447" x2="22024" y2="78447"/>
                        <a14:foregroundMark x1="21905" y1="78447" x2="21905" y2="78447"/>
                        <a14:foregroundMark x1="21071" y1="80194" x2="20833" y2="81748"/>
                        <a14:foregroundMark x1="21310" y1="83883" x2="21786" y2="85243"/>
                        <a14:foregroundMark x1="21786" y1="85243" x2="19524" y2="84854"/>
                        <a14:foregroundMark x1="17619" y1="83495" x2="15714" y2="80388"/>
                        <a14:foregroundMark x1="15476" y1="79806" x2="14881" y2="77087"/>
                        <a14:foregroundMark x1="14881" y1="76893" x2="14643" y2="76117"/>
                        <a14:foregroundMark x1="14286" y1="75728" x2="11905" y2="73786"/>
                        <a14:foregroundMark x1="10357" y1="73786" x2="8690" y2="74369"/>
                        <a14:foregroundMark x1="3095" y1="73981" x2="4286" y2="86408"/>
                        <a14:foregroundMark x1="4762" y1="86019" x2="11429" y2="90097"/>
                        <a14:foregroundMark x1="11429" y1="90097" x2="14286" y2="91845"/>
                        <a14:foregroundMark x1="14286" y1="91845" x2="20952" y2="90291"/>
                        <a14:foregroundMark x1="19643" y1="91456" x2="25357" y2="89515"/>
                        <a14:foregroundMark x1="25595" y1="89515" x2="33571" y2="85631"/>
                        <a14:foregroundMark x1="33452" y1="85631" x2="40357" y2="79029"/>
                        <a14:foregroundMark x1="39048" y1="80583" x2="37738" y2="75340"/>
                        <a14:foregroundMark x1="38214" y1="75922" x2="36190" y2="65049"/>
                        <a14:foregroundMark x1="36190" y1="65049" x2="33690" y2="58835"/>
                        <a14:foregroundMark x1="33690" y1="60194" x2="23929" y2="59806"/>
                        <a14:foregroundMark x1="25000" y1="60583" x2="18333" y2="61165"/>
                        <a14:foregroundMark x1="18690" y1="61748" x2="8095" y2="62913"/>
                        <a14:foregroundMark x1="8095" y1="63495" x2="3095" y2="73786"/>
                        <a14:foregroundMark x1="2500" y1="74563" x2="10952" y2="72427"/>
                        <a14:foregroundMark x1="29405" y1="87767" x2="28810" y2="69903"/>
                        <a14:foregroundMark x1="29048" y1="73204" x2="37500" y2="69709"/>
                        <a14:foregroundMark x1="68452" y1="73204" x2="68452" y2="73204"/>
                        <a14:foregroundMark x1="68452" y1="73204" x2="75238" y2="63495"/>
                        <a14:foregroundMark x1="75238" y1="63495" x2="83452" y2="66990"/>
                        <a14:foregroundMark x1="83452" y1="66990" x2="90952" y2="66019"/>
                        <a14:foregroundMark x1="90952" y1="65049" x2="90714" y2="51068"/>
                        <a14:foregroundMark x1="90476" y1="51456" x2="80952" y2="52039"/>
                        <a14:foregroundMark x1="81548" y1="52233" x2="72738" y2="54563"/>
                        <a14:foregroundMark x1="73690" y1="55146" x2="63810" y2="61165"/>
                        <a14:foregroundMark x1="63810" y1="61165" x2="62500" y2="70680"/>
                        <a14:foregroundMark x1="62500" y1="70680" x2="65000" y2="78835"/>
                        <a14:foregroundMark x1="65119" y1="78835" x2="73690" y2="81942"/>
                        <a14:foregroundMark x1="73690" y1="81942" x2="84405" y2="80971"/>
                        <a14:foregroundMark x1="84405" y1="80971" x2="90714" y2="71456"/>
                        <a14:foregroundMark x1="90714" y1="71456" x2="95595" y2="65243"/>
                        <a14:foregroundMark x1="95595" y1="65049" x2="97143" y2="66796"/>
                        <a14:foregroundMark x1="96190" y1="66019" x2="91548" y2="75728"/>
                        <a14:foregroundMark x1="89881" y1="72427" x2="64405" y2="61942"/>
                        <a14:foregroundMark x1="73214" y1="60000" x2="89405" y2="54369"/>
                        <a14:foregroundMark x1="68690" y1="75922" x2="84643" y2="75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748" flipH="1">
            <a:off x="11341037" y="414956"/>
            <a:ext cx="895922" cy="4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ogo4"/>
          <p:cNvPicPr/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89" y="135236"/>
            <a:ext cx="1265821" cy="884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69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FE212D-BFC9-4D6B-BB25-2170A4F1783E}"/>
              </a:ext>
            </a:extLst>
          </p:cNvPr>
          <p:cNvSpPr txBox="1">
            <a:spLocks/>
          </p:cNvSpPr>
          <p:nvPr/>
        </p:nvSpPr>
        <p:spPr>
          <a:xfrm>
            <a:off x="838200" y="-729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Monkfield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Park Care and Learning Centre Curriculum </a:t>
            </a:r>
            <a:r>
              <a:rPr lang="en-US" sz="3600" dirty="0">
                <a:latin typeface="Amatic SC" panose="00000500000000000000" pitchFamily="2" charset="-79"/>
                <a:cs typeface="Amatic SC" panose="00000500000000000000" pitchFamily="2" charset="-79"/>
              </a:rPr>
              <a:t>Plan </a:t>
            </a:r>
            <a:endParaRPr lang="en-GB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309D6EC-D8CA-42E0-9877-E82797564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014901"/>
              </p:ext>
            </p:extLst>
          </p:nvPr>
        </p:nvGraphicFramePr>
        <p:xfrm>
          <a:off x="133491" y="595722"/>
          <a:ext cx="11925017" cy="5976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363">
                  <a:extLst>
                    <a:ext uri="{9D8B030D-6E8A-4147-A177-3AD203B41FA5}">
                      <a16:colId xmlns:a16="http://schemas.microsoft.com/office/drawing/2014/main" val="385991600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865123548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872926247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1315738151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709165749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335150482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4046203905"/>
                    </a:ext>
                  </a:extLst>
                </a:gridCol>
              </a:tblGrid>
              <a:tr h="58317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Autumn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1</a:t>
                      </a:r>
                      <a:endParaRPr lang="en-US" sz="2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Autumn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Srping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1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Spring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Summer</a:t>
                      </a:r>
                      <a:r>
                        <a:rPr lang="en-US" sz="2400" baseline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1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Summer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85939"/>
                  </a:ext>
                </a:extLst>
              </a:tr>
              <a:tr h="54346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General Themes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SETTLING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IN</a:t>
                      </a:r>
                      <a:endParaRPr lang="en-US" sz="2400" b="1" dirty="0" smtClean="0">
                        <a:solidFill>
                          <a:srgbClr val="7030A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Let’s Celebrate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  <a:latin typeface="+mn-lt"/>
                        <a:cs typeface="RM Typerighter old" panose="000004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C66FF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Rhyming</a:t>
                      </a:r>
                      <a:r>
                        <a:rPr lang="en-US" sz="2400" b="1" baseline="0" dirty="0" smtClean="0">
                          <a:solidFill>
                            <a:srgbClr val="CC66FF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Fun!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+mn-lt"/>
                        <a:cs typeface="RM Typerighter old" panose="000004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C66FF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Spring</a:t>
                      </a:r>
                      <a:endParaRPr lang="en-US" sz="2400" b="1" dirty="0">
                        <a:solidFill>
                          <a:srgbClr val="CC66FF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F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Lifecycles</a:t>
                      </a:r>
                      <a:r>
                        <a:rPr lang="en-US" sz="2400" b="1" baseline="0" dirty="0" smtClean="0">
                          <a:solidFill>
                            <a:srgbClr val="00B0F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B0F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We are All different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33691"/>
                  </a:ext>
                </a:extLst>
              </a:tr>
              <a:tr h="188720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High</a:t>
                      </a:r>
                      <a:r>
                        <a:rPr lang="en-US" sz="2400" b="1" baseline="0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quality </a:t>
                      </a:r>
                      <a:r>
                        <a:rPr lang="en-US" sz="2400" b="1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Texts</a:t>
                      </a:r>
                    </a:p>
                    <a:p>
                      <a:pPr algn="ctr"/>
                      <a:endParaRPr lang="en-GB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Goldilocks and the Three Bears</a:t>
                      </a:r>
                    </a:p>
                    <a:p>
                      <a:pPr algn="ctr"/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Peace at Last</a:t>
                      </a:r>
                    </a:p>
                    <a:p>
                      <a:pPr algn="ctr"/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Whatever Next</a:t>
                      </a:r>
                    </a:p>
                    <a:p>
                      <a:pPr algn="ctr"/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Dear Zoo</a:t>
                      </a:r>
                    </a:p>
                    <a:p>
                      <a:pPr algn="ctr"/>
                      <a:endParaRPr lang="en-GB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Autumn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(Non-Fiction)</a:t>
                      </a:r>
                    </a:p>
                    <a:p>
                      <a:pPr algn="ctr"/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Room on the Broom</a:t>
                      </a:r>
                    </a:p>
                    <a:p>
                      <a:pPr algn="ctr"/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 and Mog </a:t>
                      </a:r>
                    </a:p>
                    <a:p>
                      <a:pPr algn="ctr"/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Megs Eggs</a:t>
                      </a:r>
                    </a:p>
                    <a:p>
                      <a:pPr algn="ctr"/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Diwali (Non-Fiction)</a:t>
                      </a:r>
                    </a:p>
                    <a:p>
                      <a:pPr algn="ctr"/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Dear Santa</a:t>
                      </a:r>
                    </a:p>
                    <a:p>
                      <a:pPr algn="ctr"/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Nativity</a:t>
                      </a: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Oi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Frog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Hairy </a:t>
                      </a:r>
                      <a:r>
                        <a:rPr lang="en-GB" sz="12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Maclary</a:t>
                      </a: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 Eggs and Ham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Where’s My Teddy?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Duck in a Truck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Don’t Forget the Bacon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The 3 Little Pigs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 (Non-Fiction)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 Wolfs Pancakes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Owl Babies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Dora’s Eggs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Peely</a:t>
                      </a: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Wally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Guess How Much I Love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You?</a:t>
                      </a:r>
                      <a:endParaRPr lang="en-GB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 Mum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is Fantastic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Very Hungry Caterpillar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Very Busy Spider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Tadpoles Promise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Life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Cycles (Non-Fiction)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Titch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Seed in Need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Enormous Turnip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Farmer Duck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Are All Different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Are Family</a:t>
                      </a:r>
                      <a:endParaRPr lang="en-GB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It’s OK to be Different</a:t>
                      </a:r>
                      <a:endParaRPr lang="en-GB" sz="12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Ruby’s Worry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Oliver’s Vegetables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Handa’s</a:t>
                      </a: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Surprise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 </a:t>
                      </a:r>
                      <a:r>
                        <a:rPr lang="en-GB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Gumpy’s</a:t>
                      </a: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Outing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 Dad is Brilliant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345316"/>
                  </a:ext>
                </a:extLst>
              </a:tr>
              <a:tr h="295668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dk1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Core</a:t>
                      </a:r>
                      <a:r>
                        <a:rPr lang="en-US" sz="2000" b="1" baseline="0" dirty="0" smtClean="0">
                          <a:solidFill>
                            <a:schemeClr val="dk1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nursery Rhymes</a:t>
                      </a:r>
                    </a:p>
                    <a:p>
                      <a:pPr algn="ctr"/>
                      <a:endParaRPr lang="en-US" sz="2000" b="1" baseline="0" dirty="0" smtClean="0">
                        <a:solidFill>
                          <a:schemeClr val="dk1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dk1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&amp;</a:t>
                      </a:r>
                    </a:p>
                    <a:p>
                      <a:pPr algn="ctr"/>
                      <a:endParaRPr lang="en-US" sz="2000" b="1" baseline="0" dirty="0" smtClean="0">
                        <a:solidFill>
                          <a:schemeClr val="dk1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dk1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Other songs</a:t>
                      </a:r>
                      <a:endParaRPr lang="en-GB" sz="2000" b="1" dirty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‘Days of the Week’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‘Weather Song’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‘Hello Everyone, How are You?’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‘You Sing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a Song’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‘Here We Go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Looby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Loo’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‘Goldilocks’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‘5 Little Leaves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‘Pop, Pop, Pop!”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‘5 Little Fireworks’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‘Diwali’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‘Here We Go Round the Mulberry Bush’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Christmas songs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‘Hello Everyone, How are You?’</a:t>
                      </a:r>
                      <a:endParaRPr lang="en-GB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‘Twinkle, Twinkle’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‘Baa,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Baa Black Sheep’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‘Then There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Were 3 Cats’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en-GB" sz="12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Willaby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Wallaby’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‘I Know an Old Lady’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‘Chinese New Year is Here Again’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‘Shake Your Sillies Out’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‘The 3 Pigs Song’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matic SC" panose="00000500000000000000" pitchFamily="2" charset="-79"/>
                        </a:rPr>
                        <a:t>‘Humpty Dumpty’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matic SC" panose="00000500000000000000" pitchFamily="2" charset="-79"/>
                        </a:rPr>
                        <a:t>‘Hey Diddle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matic SC" panose="00000500000000000000" pitchFamily="2" charset="-79"/>
                        </a:rPr>
                        <a:t>Diddle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matic SC" panose="00000500000000000000" pitchFamily="2" charset="-79"/>
                        </a:rPr>
                        <a:t>’</a:t>
                      </a:r>
                      <a:endParaRPr lang="en-GB" sz="120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‘Oil in the Pot’</a:t>
                      </a:r>
                      <a:endParaRPr lang="en-GB" sz="120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‘Daffodil’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‘Chicken Dance’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‘Spring Chicken’</a:t>
                      </a:r>
                      <a:endParaRPr lang="en-GB" sz="120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‘Chick, Chick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Chicken’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‘Old MacDonald’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(baby animal names)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‘The Number Shape Song’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‘Ring a Ring of Roses’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‘Mary Had a little Lamb’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‘Wind the Bobbin Up’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‘There’s a Tiny Caterpillar’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‘Butterfly, Egg…’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‘5 Friendly Frogs’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‘Dig a Patch of Garden’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‘Hokey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Cokey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’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‘Little Bo Peep’</a:t>
                      </a:r>
                      <a:endParaRPr lang="en-GB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‘Tommy Thumb’</a:t>
                      </a:r>
                    </a:p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‘Every Colour Under the Sun’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‘2 Little Eyes’</a:t>
                      </a:r>
                      <a:endParaRPr lang="en-GB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‘Chop, chop’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‘5 Sticky Lollipops’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‘The Scrubbing Song’</a:t>
                      </a:r>
                      <a:endParaRPr lang="en-GB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‘Mr Sun’</a:t>
                      </a:r>
                    </a:p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‘The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Sun Has Got His Hat On’</a:t>
                      </a: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66261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F723307-A94F-4C20-9CDA-ACAED3B7A0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768" y="509116"/>
            <a:ext cx="488272" cy="488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E7A007-1214-4A11-85C1-D67FAE3A8C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735">
            <a:off x="6676273" y="358566"/>
            <a:ext cx="789373" cy="789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0714" y1="24286" x2="70714" y2="24286"/>
                        <a14:foregroundMark x1="85714" y1="21429" x2="85714" y2="21429"/>
                        <a14:foregroundMark x1="76429" y1="4286" x2="76429" y2="4286"/>
                        <a14:foregroundMark x1="5714" y1="18571" x2="5714" y2="18571"/>
                        <a14:foregroundMark x1="15000" y1="29286" x2="15000" y2="29286"/>
                        <a14:foregroundMark x1="81429" y1="44286" x2="81429" y2="44286"/>
                        <a14:foregroundMark x1="82857" y1="40000" x2="82857" y2="40000"/>
                        <a14:foregroundMark x1="67143" y1="74286" x2="67143" y2="74286"/>
                        <a14:foregroundMark x1="87143" y1="77143" x2="87143" y2="77143"/>
                        <a14:foregroundMark x1="89286" y1="92857" x2="89286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19" y="439301"/>
            <a:ext cx="562977" cy="562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41" y="471764"/>
            <a:ext cx="557040" cy="530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86" l="3731" r="955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5627" y="471764"/>
            <a:ext cx="569862" cy="595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6991" y="515398"/>
            <a:ext cx="515269" cy="422564"/>
          </a:xfrm>
          <a:prstGeom prst="rect">
            <a:avLst/>
          </a:prstGeom>
        </p:spPr>
      </p:pic>
      <p:pic>
        <p:nvPicPr>
          <p:cNvPr id="1026" name="Picture 2" descr="Rainbow Clipart Free Download Clip Art On - Rainbow Clipart Png - Free  Transparent PNG Clipart Images Download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301" b="97476" l="1548" r="97857">
                        <a14:foregroundMark x1="23690" y1="72621" x2="23690" y2="72621"/>
                        <a14:foregroundMark x1="29167" y1="72427" x2="29167" y2="72427"/>
                        <a14:foregroundMark x1="33333" y1="85631" x2="33333" y2="85631"/>
                        <a14:foregroundMark x1="24643" y1="89903" x2="24643" y2="89903"/>
                        <a14:foregroundMark x1="20238" y1="91650" x2="20238" y2="91650"/>
                        <a14:foregroundMark x1="11310" y1="90680" x2="11310" y2="90680"/>
                        <a14:foregroundMark x1="5119" y1="85631" x2="5119" y2="85631"/>
                        <a14:foregroundMark x1="3214" y1="74175" x2="3214" y2="74175"/>
                        <a14:foregroundMark x1="8571" y1="63883" x2="8571" y2="63883"/>
                        <a14:foregroundMark x1="18929" y1="61748" x2="18929" y2="61748"/>
                        <a14:foregroundMark x1="25238" y1="60000" x2="25238" y2="60000"/>
                        <a14:foregroundMark x1="33571" y1="59223" x2="33929" y2="60777"/>
                        <a14:foregroundMark x1="36548" y1="65437" x2="36548" y2="65437"/>
                        <a14:foregroundMark x1="38452" y1="75340" x2="38452" y2="75340"/>
                        <a14:foregroundMark x1="38929" y1="80583" x2="38929" y2="80583"/>
                        <a14:foregroundMark x1="33333" y1="86602" x2="33333" y2="86602"/>
                        <a14:foregroundMark x1="25595" y1="89903" x2="25595" y2="89903"/>
                        <a14:foregroundMark x1="14167" y1="92621" x2="14167" y2="92621"/>
                        <a14:foregroundMark x1="14167" y1="92621" x2="14167" y2="92621"/>
                        <a14:foregroundMark x1="14167" y1="92621" x2="14167" y2="92621"/>
                        <a14:foregroundMark x1="14167" y1="92427" x2="14167" y2="92427"/>
                        <a14:foregroundMark x1="13690" y1="86214" x2="12976" y2="84854"/>
                        <a14:foregroundMark x1="12976" y1="84660" x2="12976" y2="84660"/>
                        <a14:foregroundMark x1="11429" y1="83883" x2="8214" y2="81942"/>
                        <a14:foregroundMark x1="7738" y1="81553" x2="7143" y2="80583"/>
                        <a14:foregroundMark x1="7143" y1="80194" x2="7619" y2="78447"/>
                        <a14:foregroundMark x1="10119" y1="74757" x2="10952" y2="73981"/>
                        <a14:foregroundMark x1="12619" y1="72233" x2="13810" y2="71068"/>
                        <a14:foregroundMark x1="16190" y1="70097" x2="18214" y2="69903"/>
                        <a14:foregroundMark x1="20000" y1="70485" x2="21310" y2="72039"/>
                        <a14:foregroundMark x1="22381" y1="73204" x2="24881" y2="77864"/>
                        <a14:foregroundMark x1="25595" y1="80583" x2="28690" y2="69126"/>
                        <a14:foregroundMark x1="28095" y1="72427" x2="25595" y2="76117"/>
                        <a14:foregroundMark x1="23690" y1="77670" x2="22024" y2="78447"/>
                        <a14:foregroundMark x1="22024" y1="78447" x2="22024" y2="78447"/>
                        <a14:foregroundMark x1="21905" y1="78447" x2="21905" y2="78447"/>
                        <a14:foregroundMark x1="21071" y1="80194" x2="20833" y2="81748"/>
                        <a14:foregroundMark x1="21310" y1="83883" x2="21786" y2="85243"/>
                        <a14:foregroundMark x1="21786" y1="85243" x2="19524" y2="84854"/>
                        <a14:foregroundMark x1="17619" y1="83495" x2="15714" y2="80388"/>
                        <a14:foregroundMark x1="15476" y1="79806" x2="14881" y2="77087"/>
                        <a14:foregroundMark x1="14881" y1="76893" x2="14643" y2="76117"/>
                        <a14:foregroundMark x1="14286" y1="75728" x2="11905" y2="73786"/>
                        <a14:foregroundMark x1="10357" y1="73786" x2="8690" y2="74369"/>
                        <a14:foregroundMark x1="3095" y1="73981" x2="4286" y2="86408"/>
                        <a14:foregroundMark x1="4762" y1="86019" x2="11429" y2="90097"/>
                        <a14:foregroundMark x1="11429" y1="90097" x2="14286" y2="91845"/>
                        <a14:foregroundMark x1="14286" y1="91845" x2="20952" y2="90291"/>
                        <a14:foregroundMark x1="19643" y1="91456" x2="25357" y2="89515"/>
                        <a14:foregroundMark x1="25595" y1="89515" x2="33571" y2="85631"/>
                        <a14:foregroundMark x1="33452" y1="85631" x2="40357" y2="79029"/>
                        <a14:foregroundMark x1="39048" y1="80583" x2="37738" y2="75340"/>
                        <a14:foregroundMark x1="38214" y1="75922" x2="36190" y2="65049"/>
                        <a14:foregroundMark x1="36190" y1="65049" x2="33690" y2="58835"/>
                        <a14:foregroundMark x1="33690" y1="60194" x2="23929" y2="59806"/>
                        <a14:foregroundMark x1="25000" y1="60583" x2="18333" y2="61165"/>
                        <a14:foregroundMark x1="18690" y1="61748" x2="8095" y2="62913"/>
                        <a14:foregroundMark x1="8095" y1="63495" x2="3095" y2="73786"/>
                        <a14:foregroundMark x1="2500" y1="74563" x2="10952" y2="72427"/>
                        <a14:foregroundMark x1="29405" y1="87767" x2="28810" y2="69903"/>
                        <a14:foregroundMark x1="29048" y1="73204" x2="37500" y2="69709"/>
                        <a14:foregroundMark x1="68452" y1="73204" x2="68452" y2="73204"/>
                        <a14:foregroundMark x1="68452" y1="73204" x2="75238" y2="63495"/>
                        <a14:foregroundMark x1="75238" y1="63495" x2="83452" y2="66990"/>
                        <a14:foregroundMark x1="83452" y1="66990" x2="90952" y2="66019"/>
                        <a14:foregroundMark x1="90952" y1="65049" x2="90714" y2="51068"/>
                        <a14:foregroundMark x1="90476" y1="51456" x2="80952" y2="52039"/>
                        <a14:foregroundMark x1="81548" y1="52233" x2="72738" y2="54563"/>
                        <a14:foregroundMark x1="73690" y1="55146" x2="63810" y2="61165"/>
                        <a14:foregroundMark x1="63810" y1="61165" x2="62500" y2="70680"/>
                        <a14:foregroundMark x1="62500" y1="70680" x2="65000" y2="78835"/>
                        <a14:foregroundMark x1="65119" y1="78835" x2="73690" y2="81942"/>
                        <a14:foregroundMark x1="73690" y1="81942" x2="84405" y2="80971"/>
                        <a14:foregroundMark x1="84405" y1="80971" x2="90714" y2="71456"/>
                        <a14:foregroundMark x1="90714" y1="71456" x2="95595" y2="65243"/>
                        <a14:foregroundMark x1="95595" y1="65049" x2="97143" y2="66796"/>
                        <a14:foregroundMark x1="96190" y1="66019" x2="91548" y2="75728"/>
                        <a14:foregroundMark x1="89881" y1="72427" x2="64405" y2="61942"/>
                        <a14:foregroundMark x1="73214" y1="60000" x2="89405" y2="54369"/>
                        <a14:foregroundMark x1="68690" y1="75922" x2="84643" y2="75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748" flipH="1">
            <a:off x="11341037" y="414956"/>
            <a:ext cx="895922" cy="4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ogo4"/>
          <p:cNvPicPr/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89" y="135236"/>
            <a:ext cx="1265821" cy="884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26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FE212D-BFC9-4D6B-BB25-2170A4F1783E}"/>
              </a:ext>
            </a:extLst>
          </p:cNvPr>
          <p:cNvSpPr txBox="1">
            <a:spLocks/>
          </p:cNvSpPr>
          <p:nvPr/>
        </p:nvSpPr>
        <p:spPr>
          <a:xfrm>
            <a:off x="838200" y="-729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Monkfield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park care and learning </a:t>
            </a:r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centre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curriculum </a:t>
            </a:r>
            <a:r>
              <a:rPr lang="en-US" sz="3600" dirty="0">
                <a:latin typeface="Amatic SC" panose="00000500000000000000" pitchFamily="2" charset="-79"/>
                <a:cs typeface="Amatic SC" panose="00000500000000000000" pitchFamily="2" charset="-79"/>
              </a:rPr>
              <a:t>Plan </a:t>
            </a:r>
            <a:endParaRPr lang="en-GB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309D6EC-D8CA-42E0-9877-E82797564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730910"/>
              </p:ext>
            </p:extLst>
          </p:nvPr>
        </p:nvGraphicFramePr>
        <p:xfrm>
          <a:off x="133491" y="586080"/>
          <a:ext cx="11925017" cy="5987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363">
                  <a:extLst>
                    <a:ext uri="{9D8B030D-6E8A-4147-A177-3AD203B41FA5}">
                      <a16:colId xmlns:a16="http://schemas.microsoft.com/office/drawing/2014/main" val="385991600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865123548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872926247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1315738151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709165749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335150482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4046203905"/>
                    </a:ext>
                  </a:extLst>
                </a:gridCol>
              </a:tblGrid>
              <a:tr h="49748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Autumn </a:t>
                      </a: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Autumn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Spring 1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Spring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Summer 1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Summer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85939"/>
                  </a:ext>
                </a:extLst>
              </a:tr>
              <a:tr h="2635513">
                <a:tc>
                  <a:txBody>
                    <a:bodyPr/>
                    <a:lstStyle/>
                    <a:p>
                      <a:pPr algn="ctr"/>
                      <a:endParaRPr lang="en-GB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GB" sz="2400" b="1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Read</a:t>
                      </a:r>
                      <a:r>
                        <a:rPr lang="en-GB" sz="2400" b="1" baseline="0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Write </a:t>
                      </a:r>
                      <a:r>
                        <a:rPr lang="en-GB" sz="2400" b="1" baseline="0" dirty="0" err="1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Inc</a:t>
                      </a:r>
                      <a:r>
                        <a:rPr lang="en-GB" sz="2400" b="1" baseline="0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</a:t>
                      </a:r>
                    </a:p>
                    <a:p>
                      <a:pPr algn="ctr"/>
                      <a:r>
                        <a:rPr lang="en-GB" sz="2400" b="1" baseline="0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Direct Teaching</a:t>
                      </a:r>
                    </a:p>
                    <a:p>
                      <a:pPr algn="ctr"/>
                      <a:endParaRPr lang="en-GB" sz="2400" b="1" baseline="0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With opportunities to consolidate within the continuous provision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Settling In </a:t>
                      </a:r>
                    </a:p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Positive listening behaviours</a:t>
                      </a:r>
                    </a:p>
                    <a:p>
                      <a:pPr algn="ctr"/>
                      <a:endParaRPr lang="en-GB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Listening and Attention Games</a:t>
                      </a:r>
                    </a:p>
                    <a:p>
                      <a:pPr algn="ctr"/>
                      <a:endParaRPr lang="en-GB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Stories and Rhymes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Sounds in the environment</a:t>
                      </a:r>
                    </a:p>
                    <a:p>
                      <a:pPr algn="ctr"/>
                      <a:endParaRPr lang="en-GB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Musical sounds</a:t>
                      </a:r>
                    </a:p>
                    <a:p>
                      <a:pPr algn="ctr"/>
                      <a:endParaRPr lang="en-US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Body Sounds</a:t>
                      </a:r>
                    </a:p>
                    <a:p>
                      <a:pPr algn="ctr"/>
                      <a:endParaRPr lang="en-US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Stories and Rhymes</a:t>
                      </a:r>
                    </a:p>
                    <a:p>
                      <a:pPr algn="ctr"/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Learning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Read Write </a:t>
                      </a:r>
                      <a:r>
                        <a:rPr lang="en-GB" sz="1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pictures</a:t>
                      </a:r>
                    </a:p>
                    <a:p>
                      <a:pPr algn="ctr"/>
                      <a:endParaRPr lang="en-GB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‘My Turn, Your Turn’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Learning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Read Write </a:t>
                      </a:r>
                      <a:r>
                        <a:rPr lang="en-GB" sz="1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pictures</a:t>
                      </a:r>
                    </a:p>
                    <a:p>
                      <a:pPr algn="ctr"/>
                      <a:endParaRPr lang="en-GB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‘My Turn, Your Turn’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‘Bouncy sounds’ and ‘stretchy sounds’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Focusing in on initial sounds and sounds in words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Introducing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‘Fred Talk’-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Blending and segmenting sounds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Fred Talk cards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Fred Says…</a:t>
                      </a:r>
                      <a:endParaRPr lang="en-GB" sz="12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Focusing in on initial sounds and sounds in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words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‘Fred Talk’ 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Blending and segmenting sounds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Spy…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Silly Soup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Pass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 Basket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Sam, Sam…..</a:t>
                      </a:r>
                      <a:endParaRPr lang="en-GB" sz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345316"/>
                  </a:ext>
                </a:extLst>
              </a:tr>
              <a:tr h="2756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Maths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Direct Teaching </a:t>
                      </a:r>
                      <a:endParaRPr kumimoji="0" lang="en-GB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With</a:t>
                      </a:r>
                      <a:r>
                        <a:rPr lang="en-GB" sz="1400" b="1" baseline="0" dirty="0" smtClean="0">
                          <a:solidFill>
                            <a:srgbClr val="0070C0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opportunities to consolidate within the continuous provision</a:t>
                      </a:r>
                      <a:endParaRPr lang="en-GB" sz="14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Settling In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Positive listening behaviours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Listening and Attention Games</a:t>
                      </a:r>
                    </a:p>
                    <a:p>
                      <a:pPr algn="ctr"/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Number rhymes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Match</a:t>
                      </a: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Sort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White</a:t>
                      </a:r>
                      <a:r>
                        <a:rPr lang="en-US" sz="1050" i="0" baseline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 Rose - </a:t>
                      </a:r>
                      <a:r>
                        <a:rPr lang="en-US" sz="1050" i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Just Like Me</a:t>
                      </a:r>
                    </a:p>
                    <a:p>
                      <a:pPr algn="ctr"/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1.2.3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Subitise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Represent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different ways</a:t>
                      </a:r>
                      <a:endParaRPr lang="en-US" sz="1200" i="0" u="sng" dirty="0" smtClean="0">
                        <a:solidFill>
                          <a:srgbClr val="00B0F0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0" dirty="0" smtClean="0">
                        <a:solidFill>
                          <a:srgbClr val="00B0F0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0" dirty="0" smtClean="0">
                        <a:solidFill>
                          <a:srgbClr val="00B0F0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0" dirty="0" smtClean="0">
                        <a:solidFill>
                          <a:srgbClr val="00B0F0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White</a:t>
                      </a:r>
                      <a:r>
                        <a:rPr lang="en-US" sz="1200" i="0" baseline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 Rose – Its Me 123</a:t>
                      </a:r>
                      <a:endParaRPr lang="en-US" sz="1200" i="0" dirty="0" smtClean="0">
                        <a:solidFill>
                          <a:srgbClr val="00B0F0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Consolidation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Comparing 2 groups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of objects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Same/Equal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More/Fewer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White</a:t>
                      </a:r>
                      <a:r>
                        <a:rPr lang="en-US" sz="1000" i="0" baseline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 Rose - </a:t>
                      </a:r>
                      <a:r>
                        <a:rPr lang="en-US" sz="1000" i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Just Like Me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5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5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Consolidation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2d/3d shapes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Mathematical language: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‘sides’, ‘corners’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‘straight’, ‘curved’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Pattern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0" dirty="0" smtClean="0">
                        <a:solidFill>
                          <a:schemeClr val="dk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0" dirty="0" smtClean="0">
                        <a:solidFill>
                          <a:schemeClr val="dk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White</a:t>
                      </a:r>
                      <a:r>
                        <a:rPr lang="en-US" sz="1050" i="0" baseline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 Rose – Its Me 123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0" baseline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                         Light &amp; Dark</a:t>
                      </a:r>
                      <a:endParaRPr lang="en-US" sz="1050" i="0" dirty="0" smtClean="0">
                        <a:solidFill>
                          <a:srgbClr val="00B0F0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          </a:t>
                      </a:r>
                      <a:r>
                        <a:rPr lang="en-GB" sz="105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Building 9 &amp; 10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matic SC" panose="00000500000000000000" pitchFamily="2" charset="-79"/>
                        </a:rPr>
                        <a:t>Consolidation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1-5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Count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Subitise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Represent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in different ways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1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more/1 less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i="0" dirty="0" smtClean="0">
                        <a:solidFill>
                          <a:srgbClr val="00B0F0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White</a:t>
                      </a:r>
                      <a:r>
                        <a:rPr lang="en-US" sz="1050" i="0" baseline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 Rose – Alive in 5</a:t>
                      </a:r>
                      <a:endParaRPr lang="en-US" sz="1050" i="0" dirty="0" smtClean="0">
                        <a:solidFill>
                          <a:srgbClr val="00B0F0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05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                            Light &amp; Dark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Consolidation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Spatial awareness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Positional language</a:t>
                      </a: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Comparing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mass, capacity and length </a:t>
                      </a:r>
                      <a:endParaRPr lang="en-GB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White</a:t>
                      </a:r>
                      <a:r>
                        <a:rPr lang="en-US" sz="1050" i="0" baseline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 Rose – Alive in 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0" baseline="0" dirty="0" smtClean="0">
                          <a:solidFill>
                            <a:srgbClr val="00B0F0"/>
                          </a:solidFill>
                          <a:latin typeface="+mn-lt"/>
                          <a:cs typeface="Amatic SC" panose="00000500000000000000" pitchFamily="2" charset="-79"/>
                        </a:rPr>
                        <a:t>                            Growing 678</a:t>
                      </a:r>
                      <a:endParaRPr lang="en-US" sz="1050" i="0" dirty="0" smtClean="0">
                        <a:solidFill>
                          <a:srgbClr val="00B0F0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Consolidation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66261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F723307-A94F-4C20-9CDA-ACAED3B7A0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74" y="559158"/>
            <a:ext cx="488272" cy="488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E7A007-1214-4A11-85C1-D67FAE3A8C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735">
            <a:off x="6716008" y="380370"/>
            <a:ext cx="789373" cy="789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0714" y1="24286" x2="70714" y2="24286"/>
                        <a14:foregroundMark x1="85714" y1="21429" x2="85714" y2="21429"/>
                        <a14:foregroundMark x1="76429" y1="4286" x2="76429" y2="4286"/>
                        <a14:foregroundMark x1="5714" y1="18571" x2="5714" y2="18571"/>
                        <a14:foregroundMark x1="15000" y1="29286" x2="15000" y2="29286"/>
                        <a14:foregroundMark x1="81429" y1="44286" x2="81429" y2="44286"/>
                        <a14:foregroundMark x1="82857" y1="40000" x2="82857" y2="40000"/>
                        <a14:foregroundMark x1="67143" y1="74286" x2="67143" y2="74286"/>
                        <a14:foregroundMark x1="87143" y1="77143" x2="87143" y2="77143"/>
                        <a14:foregroundMark x1="89286" y1="92857" x2="89286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88" y="448900"/>
            <a:ext cx="562977" cy="562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6" y="509800"/>
            <a:ext cx="557040" cy="530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427657" y="505605"/>
            <a:ext cx="569862" cy="595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147189" y="519106"/>
            <a:ext cx="515269" cy="422564"/>
          </a:xfrm>
          <a:prstGeom prst="rect">
            <a:avLst/>
          </a:prstGeom>
        </p:spPr>
      </p:pic>
      <p:pic>
        <p:nvPicPr>
          <p:cNvPr id="1026" name="Picture 2" descr="Rainbow Clipart Free Download Clip Art On - Rainbow Clipart Png - Free  Transparent PNG Clipart Images Download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301" b="97476" l="1548" r="97857">
                        <a14:foregroundMark x1="23690" y1="72621" x2="23690" y2="72621"/>
                        <a14:foregroundMark x1="29167" y1="72427" x2="29167" y2="72427"/>
                        <a14:foregroundMark x1="33333" y1="85631" x2="33333" y2="85631"/>
                        <a14:foregroundMark x1="24643" y1="89903" x2="24643" y2="89903"/>
                        <a14:foregroundMark x1="20238" y1="91650" x2="20238" y2="91650"/>
                        <a14:foregroundMark x1="11310" y1="90680" x2="11310" y2="90680"/>
                        <a14:foregroundMark x1="5119" y1="85631" x2="5119" y2="85631"/>
                        <a14:foregroundMark x1="3214" y1="74175" x2="3214" y2="74175"/>
                        <a14:foregroundMark x1="8571" y1="63883" x2="8571" y2="63883"/>
                        <a14:foregroundMark x1="18929" y1="61748" x2="18929" y2="61748"/>
                        <a14:foregroundMark x1="25238" y1="60000" x2="25238" y2="60000"/>
                        <a14:foregroundMark x1="33571" y1="59223" x2="33929" y2="60777"/>
                        <a14:foregroundMark x1="36548" y1="65437" x2="36548" y2="65437"/>
                        <a14:foregroundMark x1="38452" y1="75340" x2="38452" y2="75340"/>
                        <a14:foregroundMark x1="38929" y1="80583" x2="38929" y2="80583"/>
                        <a14:foregroundMark x1="33333" y1="86602" x2="33333" y2="86602"/>
                        <a14:foregroundMark x1="25595" y1="89903" x2="25595" y2="89903"/>
                        <a14:foregroundMark x1="14167" y1="92621" x2="14167" y2="92621"/>
                        <a14:foregroundMark x1="14167" y1="92621" x2="14167" y2="92621"/>
                        <a14:foregroundMark x1="14167" y1="92621" x2="14167" y2="92621"/>
                        <a14:foregroundMark x1="14167" y1="92427" x2="14167" y2="92427"/>
                        <a14:foregroundMark x1="13690" y1="86214" x2="12976" y2="84854"/>
                        <a14:foregroundMark x1="12976" y1="84660" x2="12976" y2="84660"/>
                        <a14:foregroundMark x1="11429" y1="83883" x2="8214" y2="81942"/>
                        <a14:foregroundMark x1="7738" y1="81553" x2="7143" y2="80583"/>
                        <a14:foregroundMark x1="7143" y1="80194" x2="7619" y2="78447"/>
                        <a14:foregroundMark x1="10119" y1="74757" x2="10952" y2="73981"/>
                        <a14:foregroundMark x1="12619" y1="72233" x2="13810" y2="71068"/>
                        <a14:foregroundMark x1="16190" y1="70097" x2="18214" y2="69903"/>
                        <a14:foregroundMark x1="20000" y1="70485" x2="21310" y2="72039"/>
                        <a14:foregroundMark x1="22381" y1="73204" x2="24881" y2="77864"/>
                        <a14:foregroundMark x1="25595" y1="80583" x2="28690" y2="69126"/>
                        <a14:foregroundMark x1="28095" y1="72427" x2="25595" y2="76117"/>
                        <a14:foregroundMark x1="23690" y1="77670" x2="22024" y2="78447"/>
                        <a14:foregroundMark x1="22024" y1="78447" x2="22024" y2="78447"/>
                        <a14:foregroundMark x1="21905" y1="78447" x2="21905" y2="78447"/>
                        <a14:foregroundMark x1="21071" y1="80194" x2="20833" y2="81748"/>
                        <a14:foregroundMark x1="21310" y1="83883" x2="21786" y2="85243"/>
                        <a14:foregroundMark x1="21786" y1="85243" x2="19524" y2="84854"/>
                        <a14:foregroundMark x1="17619" y1="83495" x2="15714" y2="80388"/>
                        <a14:foregroundMark x1="15476" y1="79806" x2="14881" y2="77087"/>
                        <a14:foregroundMark x1="14881" y1="76893" x2="14643" y2="76117"/>
                        <a14:foregroundMark x1="14286" y1="75728" x2="11905" y2="73786"/>
                        <a14:foregroundMark x1="10357" y1="73786" x2="8690" y2="74369"/>
                        <a14:foregroundMark x1="3095" y1="73981" x2="4286" y2="86408"/>
                        <a14:foregroundMark x1="4762" y1="86019" x2="11429" y2="90097"/>
                        <a14:foregroundMark x1="11429" y1="90097" x2="14286" y2="91845"/>
                        <a14:foregroundMark x1="14286" y1="91845" x2="20952" y2="90291"/>
                        <a14:foregroundMark x1="19643" y1="91456" x2="25357" y2="89515"/>
                        <a14:foregroundMark x1="25595" y1="89515" x2="33571" y2="85631"/>
                        <a14:foregroundMark x1="33452" y1="85631" x2="40357" y2="79029"/>
                        <a14:foregroundMark x1="39048" y1="80583" x2="37738" y2="75340"/>
                        <a14:foregroundMark x1="38214" y1="75922" x2="36190" y2="65049"/>
                        <a14:foregroundMark x1="36190" y1="65049" x2="33690" y2="58835"/>
                        <a14:foregroundMark x1="33690" y1="60194" x2="23929" y2="59806"/>
                        <a14:foregroundMark x1="25000" y1="60583" x2="18333" y2="61165"/>
                        <a14:foregroundMark x1="18690" y1="61748" x2="8095" y2="62913"/>
                        <a14:foregroundMark x1="8095" y1="63495" x2="3095" y2="73786"/>
                        <a14:foregroundMark x1="2500" y1="74563" x2="10952" y2="72427"/>
                        <a14:foregroundMark x1="29405" y1="87767" x2="28810" y2="69903"/>
                        <a14:foregroundMark x1="29048" y1="73204" x2="37500" y2="69709"/>
                        <a14:foregroundMark x1="68452" y1="73204" x2="68452" y2="73204"/>
                        <a14:foregroundMark x1="68452" y1="73204" x2="75238" y2="63495"/>
                        <a14:foregroundMark x1="75238" y1="63495" x2="83452" y2="66990"/>
                        <a14:foregroundMark x1="83452" y1="66990" x2="90952" y2="66019"/>
                        <a14:foregroundMark x1="90952" y1="65049" x2="90714" y2="51068"/>
                        <a14:foregroundMark x1="90476" y1="51456" x2="80952" y2="52039"/>
                        <a14:foregroundMark x1="81548" y1="52233" x2="72738" y2="54563"/>
                        <a14:foregroundMark x1="73690" y1="55146" x2="63810" y2="61165"/>
                        <a14:foregroundMark x1="63810" y1="61165" x2="62500" y2="70680"/>
                        <a14:foregroundMark x1="62500" y1="70680" x2="65000" y2="78835"/>
                        <a14:foregroundMark x1="65119" y1="78835" x2="73690" y2="81942"/>
                        <a14:foregroundMark x1="73690" y1="81942" x2="84405" y2="80971"/>
                        <a14:foregroundMark x1="84405" y1="80971" x2="90714" y2="71456"/>
                        <a14:foregroundMark x1="90714" y1="71456" x2="95595" y2="65243"/>
                        <a14:foregroundMark x1="95595" y1="65049" x2="97143" y2="66796"/>
                        <a14:foregroundMark x1="96190" y1="66019" x2="91548" y2="75728"/>
                        <a14:foregroundMark x1="89881" y1="72427" x2="64405" y2="61942"/>
                        <a14:foregroundMark x1="73214" y1="60000" x2="89405" y2="54369"/>
                        <a14:foregroundMark x1="68690" y1="75922" x2="84643" y2="75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748" flipH="1">
            <a:off x="11341037" y="414956"/>
            <a:ext cx="895922" cy="4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ogo4"/>
          <p:cNvPicPr/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49" y="127693"/>
            <a:ext cx="1265821" cy="884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05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FE212D-BFC9-4D6B-BB25-2170A4F1783E}"/>
              </a:ext>
            </a:extLst>
          </p:cNvPr>
          <p:cNvSpPr txBox="1">
            <a:spLocks/>
          </p:cNvSpPr>
          <p:nvPr/>
        </p:nvSpPr>
        <p:spPr>
          <a:xfrm>
            <a:off x="838200" y="-729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Monkfield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Park Care and Learning Centre Curriculum </a:t>
            </a:r>
            <a:r>
              <a:rPr lang="en-US" sz="3600" dirty="0">
                <a:latin typeface="Amatic SC" panose="00000500000000000000" pitchFamily="2" charset="-79"/>
                <a:cs typeface="Amatic SC" panose="00000500000000000000" pitchFamily="2" charset="-79"/>
              </a:rPr>
              <a:t>Plan </a:t>
            </a:r>
            <a:endParaRPr lang="en-GB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309D6EC-D8CA-42E0-9877-E82797564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22690"/>
              </p:ext>
            </p:extLst>
          </p:nvPr>
        </p:nvGraphicFramePr>
        <p:xfrm>
          <a:off x="235262" y="595720"/>
          <a:ext cx="11694467" cy="5955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947">
                  <a:extLst>
                    <a:ext uri="{9D8B030D-6E8A-4147-A177-3AD203B41FA5}">
                      <a16:colId xmlns:a16="http://schemas.microsoft.com/office/drawing/2014/main" val="385991600"/>
                    </a:ext>
                  </a:extLst>
                </a:gridCol>
                <a:gridCol w="2045704">
                  <a:extLst>
                    <a:ext uri="{9D8B030D-6E8A-4147-A177-3AD203B41FA5}">
                      <a16:colId xmlns:a16="http://schemas.microsoft.com/office/drawing/2014/main" val="2865123548"/>
                    </a:ext>
                  </a:extLst>
                </a:gridCol>
                <a:gridCol w="2045704">
                  <a:extLst>
                    <a:ext uri="{9D8B030D-6E8A-4147-A177-3AD203B41FA5}">
                      <a16:colId xmlns:a16="http://schemas.microsoft.com/office/drawing/2014/main" val="872926247"/>
                    </a:ext>
                  </a:extLst>
                </a:gridCol>
                <a:gridCol w="2045704">
                  <a:extLst>
                    <a:ext uri="{9D8B030D-6E8A-4147-A177-3AD203B41FA5}">
                      <a16:colId xmlns:a16="http://schemas.microsoft.com/office/drawing/2014/main" val="1315738151"/>
                    </a:ext>
                  </a:extLst>
                </a:gridCol>
                <a:gridCol w="2045704">
                  <a:extLst>
                    <a:ext uri="{9D8B030D-6E8A-4147-A177-3AD203B41FA5}">
                      <a16:colId xmlns:a16="http://schemas.microsoft.com/office/drawing/2014/main" val="2709165749"/>
                    </a:ext>
                  </a:extLst>
                </a:gridCol>
                <a:gridCol w="2045704">
                  <a:extLst>
                    <a:ext uri="{9D8B030D-6E8A-4147-A177-3AD203B41FA5}">
                      <a16:colId xmlns:a16="http://schemas.microsoft.com/office/drawing/2014/main" val="2335150482"/>
                    </a:ext>
                  </a:extLst>
                </a:gridCol>
              </a:tblGrid>
              <a:tr h="57386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85939"/>
                  </a:ext>
                </a:extLst>
              </a:tr>
              <a:tr h="4232690">
                <a:tc>
                  <a:txBody>
                    <a:bodyPr/>
                    <a:lstStyle/>
                    <a:p>
                      <a:pPr algn="ctr"/>
                      <a:endParaRPr lang="en-US" sz="1600" b="1" i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400" b="1" i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400" b="1" i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400" b="1" i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400" b="1" i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2400" b="1" i="0" dirty="0" smtClean="0">
                          <a:latin typeface="Amatic SC" panose="020B0604020202020204" charset="-79"/>
                          <a:cs typeface="Amatic SC" panose="020B0604020202020204" charset="-79"/>
                        </a:rPr>
                        <a:t>Our</a:t>
                      </a:r>
                      <a:r>
                        <a:rPr lang="en-US" sz="2400" b="1" i="0" baseline="0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Curriculum Goals</a:t>
                      </a:r>
                      <a:endParaRPr lang="en-US" sz="2400" b="1" i="0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GB" sz="2400" b="1" dirty="0" smtClean="0">
                          <a:effectLst/>
                          <a:latin typeface="Amatic SC" panose="020B0604020202020204" charset="-79"/>
                          <a:ea typeface="Calibri" panose="020F0502020204030204" pitchFamily="34" charset="0"/>
                          <a:cs typeface="Amatic SC" panose="020B0604020202020204" charset="-79"/>
                        </a:rPr>
                        <a:t>   I am a confident and independent learner.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2400" b="1" dirty="0" smtClean="0">
                          <a:effectLst/>
                          <a:latin typeface="Amatic SC" panose="020B0604020202020204" charset="-79"/>
                          <a:ea typeface="Calibri" panose="020F0502020204030204" pitchFamily="34" charset="0"/>
                          <a:cs typeface="Amatic SC" panose="020B0604020202020204" charset="-79"/>
                        </a:rPr>
                        <a:t>   I can make positive relationships with the adults and children in my setting. 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2400" b="1" dirty="0" smtClean="0">
                          <a:effectLst/>
                          <a:latin typeface="Amatic SC" panose="020B0604020202020204" charset="-79"/>
                          <a:ea typeface="Calibri" panose="020F0502020204030204" pitchFamily="34" charset="0"/>
                          <a:cs typeface="Amatic SC" panose="020B0604020202020204" charset="-79"/>
                        </a:rPr>
                        <a:t>   I am a good communicator. 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2400" b="1" dirty="0" smtClean="0">
                          <a:effectLst/>
                          <a:latin typeface="Amatic SC" panose="020B0604020202020204" charset="-79"/>
                          <a:ea typeface="Calibri" panose="020F0502020204030204" pitchFamily="34" charset="0"/>
                          <a:cs typeface="Amatic SC" panose="020B0604020202020204" charset="-79"/>
                        </a:rPr>
                        <a:t>   I can move my body with good control. 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2400" b="1" dirty="0" smtClean="0">
                          <a:effectLst/>
                          <a:latin typeface="Amatic SC" panose="020B0604020202020204" charset="-79"/>
                          <a:ea typeface="Calibri" panose="020F0502020204030204" pitchFamily="34" charset="0"/>
                          <a:cs typeface="Amatic SC" panose="020B0604020202020204" charset="-79"/>
                        </a:rPr>
                        <a:t>   I have a love of books, stories, rhymes and songs. 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2400" b="1" dirty="0" smtClean="0">
                          <a:effectLst/>
                          <a:latin typeface="Amatic SC" panose="020B0604020202020204" charset="-79"/>
                          <a:ea typeface="Calibri" panose="020F0502020204030204" pitchFamily="34" charset="0"/>
                          <a:cs typeface="Amatic SC" panose="020B0604020202020204" charset="-79"/>
                        </a:rPr>
                        <a:t>   I can make marks freely and give meaning to them.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2400" b="1" dirty="0" smtClean="0">
                          <a:effectLst/>
                          <a:latin typeface="Amatic SC" panose="020B0604020202020204" charset="-79"/>
                          <a:ea typeface="Calibri" panose="020F0502020204030204" pitchFamily="34" charset="0"/>
                          <a:cs typeface="Amatic SC" panose="020B0604020202020204" charset="-79"/>
                        </a:rPr>
                        <a:t>   I can explore and investigate number, shape and pattern. 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GB" sz="2400" b="1" dirty="0" smtClean="0">
                          <a:effectLst/>
                          <a:latin typeface="Amatic SC" panose="020B0604020202020204" charset="-79"/>
                          <a:ea typeface="Calibri" panose="020F0502020204030204" pitchFamily="34" charset="0"/>
                          <a:cs typeface="Amatic SC" panose="020B0604020202020204" charset="-79"/>
                        </a:rPr>
                        <a:t>   I show wonder and curiosity in the world around me.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GB" sz="2400" b="1" dirty="0" smtClean="0">
                          <a:effectLst/>
                          <a:latin typeface="Amatic SC" panose="020B0604020202020204" charset="-79"/>
                          <a:ea typeface="Calibri" panose="020F0502020204030204" pitchFamily="34" charset="0"/>
                          <a:cs typeface="Amatic SC" panose="020B0604020202020204" charset="-79"/>
                        </a:rPr>
                        <a:t>   I can think creatively and use my imagination within my play.</a:t>
                      </a: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rgbClr val="CC66FF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3369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F723307-A94F-4C20-9CDA-ACAED3B7A0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83" y="515398"/>
            <a:ext cx="488272" cy="488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E7A007-1214-4A11-85C1-D67FAE3A8C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735">
            <a:off x="7317654" y="435534"/>
            <a:ext cx="789373" cy="789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0714" y1="24286" x2="70714" y2="24286"/>
                        <a14:foregroundMark x1="85714" y1="21429" x2="85714" y2="21429"/>
                        <a14:foregroundMark x1="76429" y1="4286" x2="76429" y2="4286"/>
                        <a14:foregroundMark x1="5714" y1="18571" x2="5714" y2="18571"/>
                        <a14:foregroundMark x1="15000" y1="29286" x2="15000" y2="29286"/>
                        <a14:foregroundMark x1="81429" y1="44286" x2="81429" y2="44286"/>
                        <a14:foregroundMark x1="82857" y1="40000" x2="82857" y2="40000"/>
                        <a14:foregroundMark x1="67143" y1="74286" x2="67143" y2="74286"/>
                        <a14:foregroundMark x1="87143" y1="77143" x2="87143" y2="77143"/>
                        <a14:foregroundMark x1="89286" y1="92857" x2="89286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748" y="443217"/>
            <a:ext cx="562977" cy="562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569" y="459448"/>
            <a:ext cx="557040" cy="530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286" l="3731" r="955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3795" y="454944"/>
            <a:ext cx="569862" cy="595378"/>
          </a:xfrm>
          <a:prstGeom prst="rect">
            <a:avLst/>
          </a:prstGeom>
        </p:spPr>
      </p:pic>
      <p:pic>
        <p:nvPicPr>
          <p:cNvPr id="1026" name="Picture 2" descr="Rainbow Clipart Free Download Clip Art On - Rainbow Clipart Png - Free  Transparent PNG Clipart Images Download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301" b="97476" l="1548" r="97857">
                        <a14:foregroundMark x1="23690" y1="72621" x2="23690" y2="72621"/>
                        <a14:foregroundMark x1="29167" y1="72427" x2="29167" y2="72427"/>
                        <a14:foregroundMark x1="33333" y1="85631" x2="33333" y2="85631"/>
                        <a14:foregroundMark x1="24643" y1="89903" x2="24643" y2="89903"/>
                        <a14:foregroundMark x1="20238" y1="91650" x2="20238" y2="91650"/>
                        <a14:foregroundMark x1="11310" y1="90680" x2="11310" y2="90680"/>
                        <a14:foregroundMark x1="5119" y1="85631" x2="5119" y2="85631"/>
                        <a14:foregroundMark x1="3214" y1="74175" x2="3214" y2="74175"/>
                        <a14:foregroundMark x1="8571" y1="63883" x2="8571" y2="63883"/>
                        <a14:foregroundMark x1="18929" y1="61748" x2="18929" y2="61748"/>
                        <a14:foregroundMark x1="25238" y1="60000" x2="25238" y2="60000"/>
                        <a14:foregroundMark x1="33571" y1="59223" x2="33929" y2="60777"/>
                        <a14:foregroundMark x1="36548" y1="65437" x2="36548" y2="65437"/>
                        <a14:foregroundMark x1="38452" y1="75340" x2="38452" y2="75340"/>
                        <a14:foregroundMark x1="38929" y1="80583" x2="38929" y2="80583"/>
                        <a14:foregroundMark x1="33333" y1="86602" x2="33333" y2="86602"/>
                        <a14:foregroundMark x1="25595" y1="89903" x2="25595" y2="89903"/>
                        <a14:foregroundMark x1="14167" y1="92621" x2="14167" y2="92621"/>
                        <a14:foregroundMark x1="14167" y1="92621" x2="14167" y2="92621"/>
                        <a14:foregroundMark x1="14167" y1="92621" x2="14167" y2="92621"/>
                        <a14:foregroundMark x1="14167" y1="92427" x2="14167" y2="92427"/>
                        <a14:foregroundMark x1="13690" y1="86214" x2="12976" y2="84854"/>
                        <a14:foregroundMark x1="12976" y1="84660" x2="12976" y2="84660"/>
                        <a14:foregroundMark x1="11429" y1="83883" x2="8214" y2="81942"/>
                        <a14:foregroundMark x1="7738" y1="81553" x2="7143" y2="80583"/>
                        <a14:foregroundMark x1="7143" y1="80194" x2="7619" y2="78447"/>
                        <a14:foregroundMark x1="10119" y1="74757" x2="10952" y2="73981"/>
                        <a14:foregroundMark x1="12619" y1="72233" x2="13810" y2="71068"/>
                        <a14:foregroundMark x1="16190" y1="70097" x2="18214" y2="69903"/>
                        <a14:foregroundMark x1="20000" y1="70485" x2="21310" y2="72039"/>
                        <a14:foregroundMark x1="22381" y1="73204" x2="24881" y2="77864"/>
                        <a14:foregroundMark x1="25595" y1="80583" x2="28690" y2="69126"/>
                        <a14:foregroundMark x1="28095" y1="72427" x2="25595" y2="76117"/>
                        <a14:foregroundMark x1="23690" y1="77670" x2="22024" y2="78447"/>
                        <a14:foregroundMark x1="22024" y1="78447" x2="22024" y2="78447"/>
                        <a14:foregroundMark x1="21905" y1="78447" x2="21905" y2="78447"/>
                        <a14:foregroundMark x1="21071" y1="80194" x2="20833" y2="81748"/>
                        <a14:foregroundMark x1="21310" y1="83883" x2="21786" y2="85243"/>
                        <a14:foregroundMark x1="21786" y1="85243" x2="19524" y2="84854"/>
                        <a14:foregroundMark x1="17619" y1="83495" x2="15714" y2="80388"/>
                        <a14:foregroundMark x1="15476" y1="79806" x2="14881" y2="77087"/>
                        <a14:foregroundMark x1="14881" y1="76893" x2="14643" y2="76117"/>
                        <a14:foregroundMark x1="14286" y1="75728" x2="11905" y2="73786"/>
                        <a14:foregroundMark x1="10357" y1="73786" x2="8690" y2="74369"/>
                        <a14:foregroundMark x1="3095" y1="73981" x2="4286" y2="86408"/>
                        <a14:foregroundMark x1="4762" y1="86019" x2="11429" y2="90097"/>
                        <a14:foregroundMark x1="11429" y1="90097" x2="14286" y2="91845"/>
                        <a14:foregroundMark x1="14286" y1="91845" x2="20952" y2="90291"/>
                        <a14:foregroundMark x1="19643" y1="91456" x2="25357" y2="89515"/>
                        <a14:foregroundMark x1="25595" y1="89515" x2="33571" y2="85631"/>
                        <a14:foregroundMark x1="33452" y1="85631" x2="40357" y2="79029"/>
                        <a14:foregroundMark x1="39048" y1="80583" x2="37738" y2="75340"/>
                        <a14:foregroundMark x1="38214" y1="75922" x2="36190" y2="65049"/>
                        <a14:foregroundMark x1="36190" y1="65049" x2="33690" y2="58835"/>
                        <a14:foregroundMark x1="33690" y1="60194" x2="23929" y2="59806"/>
                        <a14:foregroundMark x1="25000" y1="60583" x2="18333" y2="61165"/>
                        <a14:foregroundMark x1="18690" y1="61748" x2="8095" y2="62913"/>
                        <a14:foregroundMark x1="8095" y1="63495" x2="3095" y2="73786"/>
                        <a14:foregroundMark x1="2500" y1="74563" x2="10952" y2="72427"/>
                        <a14:foregroundMark x1="29405" y1="87767" x2="28810" y2="69903"/>
                        <a14:foregroundMark x1="29048" y1="73204" x2="37500" y2="69709"/>
                        <a14:foregroundMark x1="68452" y1="73204" x2="68452" y2="73204"/>
                        <a14:foregroundMark x1="68452" y1="73204" x2="75238" y2="63495"/>
                        <a14:foregroundMark x1="75238" y1="63495" x2="83452" y2="66990"/>
                        <a14:foregroundMark x1="83452" y1="66990" x2="90952" y2="66019"/>
                        <a14:foregroundMark x1="90952" y1="65049" x2="90714" y2="51068"/>
                        <a14:foregroundMark x1="90476" y1="51456" x2="80952" y2="52039"/>
                        <a14:foregroundMark x1="81548" y1="52233" x2="72738" y2="54563"/>
                        <a14:foregroundMark x1="73690" y1="55146" x2="63810" y2="61165"/>
                        <a14:foregroundMark x1="63810" y1="61165" x2="62500" y2="70680"/>
                        <a14:foregroundMark x1="62500" y1="70680" x2="65000" y2="78835"/>
                        <a14:foregroundMark x1="65119" y1="78835" x2="73690" y2="81942"/>
                        <a14:foregroundMark x1="73690" y1="81942" x2="84405" y2="80971"/>
                        <a14:foregroundMark x1="84405" y1="80971" x2="90714" y2="71456"/>
                        <a14:foregroundMark x1="90714" y1="71456" x2="95595" y2="65243"/>
                        <a14:foregroundMark x1="95595" y1="65049" x2="97143" y2="66796"/>
                        <a14:foregroundMark x1="96190" y1="66019" x2="91548" y2="75728"/>
                        <a14:foregroundMark x1="89881" y1="72427" x2="64405" y2="61942"/>
                        <a14:foregroundMark x1="73214" y1="60000" x2="89405" y2="54369"/>
                        <a14:foregroundMark x1="68690" y1="75922" x2="84643" y2="75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748" flipH="1">
            <a:off x="11341037" y="414956"/>
            <a:ext cx="895922" cy="4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ogo4"/>
          <p:cNvPicPr/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89" y="135236"/>
            <a:ext cx="1265821" cy="884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0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FE212D-BFC9-4D6B-BB25-2170A4F1783E}"/>
              </a:ext>
            </a:extLst>
          </p:cNvPr>
          <p:cNvSpPr txBox="1">
            <a:spLocks/>
          </p:cNvSpPr>
          <p:nvPr/>
        </p:nvSpPr>
        <p:spPr>
          <a:xfrm>
            <a:off x="838200" y="-729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Monkfield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park care and learning </a:t>
            </a:r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centre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 curricular goals </a:t>
            </a:r>
            <a:endParaRPr lang="en-GB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309D6EC-D8CA-42E0-9877-E82797564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074491"/>
              </p:ext>
            </p:extLst>
          </p:nvPr>
        </p:nvGraphicFramePr>
        <p:xfrm>
          <a:off x="133491" y="595719"/>
          <a:ext cx="11925017" cy="5873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363">
                  <a:extLst>
                    <a:ext uri="{9D8B030D-6E8A-4147-A177-3AD203B41FA5}">
                      <a16:colId xmlns:a16="http://schemas.microsoft.com/office/drawing/2014/main" val="385991600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865123548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872926247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1315738151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709165749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335150482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4046203905"/>
                    </a:ext>
                  </a:extLst>
                </a:gridCol>
              </a:tblGrid>
              <a:tr h="7612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1</a:t>
                      </a:r>
                      <a:endParaRPr lang="en-US" sz="2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3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4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5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Goal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85939"/>
                  </a:ext>
                </a:extLst>
              </a:tr>
              <a:tr h="511207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baseline="0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Goal 1</a:t>
                      </a:r>
                    </a:p>
                    <a:p>
                      <a:pPr algn="ctr"/>
                      <a:endParaRPr lang="en-US" sz="2800" b="1" i="1" baseline="0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algn="ctr"/>
                      <a:endParaRPr lang="en-US" sz="105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meet my Key Person  during my Home Visit.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05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separate from my parent or carer with support, then</a:t>
                      </a: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en-GB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confidence.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 to build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relationship with my Key Person.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play and learning preferences supported by my Key Person.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 to take part in routines such as sitting on the carpet when the bells ring.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cooperate with my nappy change and handwashing routine.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C66FF"/>
                          </a:solidFill>
                          <a:effectLst/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take part in my self-care routine,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such as 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pulling up my own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trousers.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independent using soap, paper towels and tissues.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 to play and select my own resources independently.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decisions and choices about my own play and learning.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 and understand the visual signs around the setting.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stop and go, visual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timetable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flip on my coat and follow the clothing symbols. Eg sunhat or coat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the toilet, wash my hands and blow my nose independently.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negotiate the daily routine independently and with confidence.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take risks, show perseverance and challenge myself.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talk about what I am doing and use words such as ‘thinking’ and ‘learning’.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am a confident and independent learner</a:t>
                      </a:r>
                      <a:r>
                        <a:rPr kumimoji="0" lang="en-US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3369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F723307-A94F-4C20-9CDA-ACAED3B7A0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83" y="515398"/>
            <a:ext cx="488272" cy="488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E7A007-1214-4A11-85C1-D67FAE3A8C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735">
            <a:off x="6751281" y="358564"/>
            <a:ext cx="789373" cy="789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60" y="471764"/>
            <a:ext cx="562977" cy="562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22" y="542343"/>
            <a:ext cx="557040" cy="530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60376" y="514176"/>
            <a:ext cx="569862" cy="595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069214" y="385036"/>
            <a:ext cx="515269" cy="422564"/>
          </a:xfrm>
          <a:prstGeom prst="rect">
            <a:avLst/>
          </a:prstGeom>
        </p:spPr>
      </p:pic>
      <p:pic>
        <p:nvPicPr>
          <p:cNvPr id="1026" name="Picture 2" descr="Rainbow Clipart Free Download Clip Art On - Rainbow Clipart Png - Free  Transparent PNG Clipart Images Download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748" flipH="1">
            <a:off x="11322208" y="290250"/>
            <a:ext cx="895922" cy="4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39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FE212D-BFC9-4D6B-BB25-2170A4F1783E}"/>
              </a:ext>
            </a:extLst>
          </p:cNvPr>
          <p:cNvSpPr txBox="1">
            <a:spLocks/>
          </p:cNvSpPr>
          <p:nvPr/>
        </p:nvSpPr>
        <p:spPr>
          <a:xfrm>
            <a:off x="838200" y="-729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Monkfield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park care and learning </a:t>
            </a:r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centre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 curricular goals </a:t>
            </a:r>
            <a:endParaRPr lang="en-GB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309D6EC-D8CA-42E0-9877-E82797564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79402"/>
              </p:ext>
            </p:extLst>
          </p:nvPr>
        </p:nvGraphicFramePr>
        <p:xfrm>
          <a:off x="133491" y="595720"/>
          <a:ext cx="11925017" cy="5910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363">
                  <a:extLst>
                    <a:ext uri="{9D8B030D-6E8A-4147-A177-3AD203B41FA5}">
                      <a16:colId xmlns:a16="http://schemas.microsoft.com/office/drawing/2014/main" val="385991600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865123548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872926247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1315738151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709165749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335150482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4046203905"/>
                    </a:ext>
                  </a:extLst>
                </a:gridCol>
              </a:tblGrid>
              <a:tr h="5764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1</a:t>
                      </a:r>
                      <a:endParaRPr lang="en-US" sz="2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3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4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5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Goal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85939"/>
                  </a:ext>
                </a:extLst>
              </a:tr>
              <a:tr h="1812553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baseline="0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</a:t>
                      </a:r>
                      <a:endParaRPr lang="en-US" sz="1600" b="1" i="1" u="sng" baseline="0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600" b="1" i="1" baseline="0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600" b="1" i="1" baseline="0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600" b="1" i="1" baseline="0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600" b="1" i="1" baseline="0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600" b="1" i="1" baseline="0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600" b="1" i="1" baseline="0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600" b="1" i="1" baseline="0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600" b="1" i="1" baseline="0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2400" b="1" i="0" baseline="0" dirty="0" smtClean="0"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Goal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algn="ctr"/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meet my Key Person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during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my home visit.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 to build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relationship with my Key Person.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l"/>
                      <a:endParaRPr lang="en-GB" sz="1200" dirty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play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alongside other children.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begin to share and take turns with adult support.  Eg using sand timers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   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begin to join in with group activities.                  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C66FF"/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algn="ctr"/>
                      <a:endParaRPr lang="en-US" sz="1200" b="1" dirty="0" smtClean="0">
                        <a:solidFill>
                          <a:srgbClr val="CC66FF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show interest in others play and start to join in.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sometimes for a special friendship with another child.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="1" dirty="0" smtClean="0">
                        <a:solidFill>
                          <a:srgbClr val="CC66FF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CC66FF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algn="ctr"/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play and interact within a group, extending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play ideas.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demonstrate friendly behaviour, initiating conversations with adults and peers.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show more confidence in new social situations.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algn="ctr"/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interact confidently with adults and children.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play cooperatively with my peers, sometimes taking turns and sharing independently.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begin to negotiate with my peers and sometimes solve conflicts independently.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make positive relationships with the adults and children in my setting.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3369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F723307-A94F-4C20-9CDA-ACAED3B7A0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83" y="515398"/>
            <a:ext cx="488272" cy="488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E7A007-1214-4A11-85C1-D67FAE3A8C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735">
            <a:off x="6751281" y="358564"/>
            <a:ext cx="789373" cy="789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60" y="471764"/>
            <a:ext cx="562977" cy="562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22" y="542343"/>
            <a:ext cx="557040" cy="530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60376" y="514176"/>
            <a:ext cx="569862" cy="595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069214" y="385036"/>
            <a:ext cx="515269" cy="422564"/>
          </a:xfrm>
          <a:prstGeom prst="rect">
            <a:avLst/>
          </a:prstGeom>
        </p:spPr>
      </p:pic>
      <p:pic>
        <p:nvPicPr>
          <p:cNvPr id="1026" name="Picture 2" descr="Rainbow Clipart Free Download Clip Art On - Rainbow Clipart Png - Free  Transparent PNG Clipart Images Download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748" flipH="1">
            <a:off x="11322208" y="290250"/>
            <a:ext cx="895922" cy="4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77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FE212D-BFC9-4D6B-BB25-2170A4F1783E}"/>
              </a:ext>
            </a:extLst>
          </p:cNvPr>
          <p:cNvSpPr txBox="1">
            <a:spLocks/>
          </p:cNvSpPr>
          <p:nvPr/>
        </p:nvSpPr>
        <p:spPr>
          <a:xfrm>
            <a:off x="838200" y="-729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Monkfield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park care and learning </a:t>
            </a:r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centre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 curricular goals </a:t>
            </a:r>
            <a:endParaRPr lang="en-GB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309D6EC-D8CA-42E0-9877-E82797564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417965"/>
              </p:ext>
            </p:extLst>
          </p:nvPr>
        </p:nvGraphicFramePr>
        <p:xfrm>
          <a:off x="133491" y="595720"/>
          <a:ext cx="11925017" cy="5902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363">
                  <a:extLst>
                    <a:ext uri="{9D8B030D-6E8A-4147-A177-3AD203B41FA5}">
                      <a16:colId xmlns:a16="http://schemas.microsoft.com/office/drawing/2014/main" val="385991600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865123548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872926247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1315738151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709165749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335150482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4046203905"/>
                    </a:ext>
                  </a:extLst>
                </a:gridCol>
              </a:tblGrid>
              <a:tr h="5764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1</a:t>
                      </a:r>
                      <a:endParaRPr lang="en-US" sz="2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3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4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5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Goal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85939"/>
                  </a:ext>
                </a:extLst>
              </a:tr>
              <a:tr h="181255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Goal  3</a:t>
                      </a:r>
                    </a:p>
                    <a:p>
                      <a:pPr algn="ctr"/>
                      <a:endParaRPr lang="en-GB" sz="2400" b="1" dirty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communicate using, eye contact, gesture and body language.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use 2 or 3 word structures.</a:t>
                      </a:r>
                      <a:endParaRPr lang="en-GB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begin to understand simple instructions alongside visual prompts. Eg stop and go, visual           timetable, first and then boards, choice boards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begin to use talk in my imaginary play and role play.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algn="ctr"/>
                      <a:endParaRPr lang="en-US" sz="10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u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simple sentences and hold simple conversations.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 simple instructions.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follow a simple story.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join in refrains and repeat phrases in familiar stories and rhymes.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 to name my feelings with adult guidance.  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 “You look cross!”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kern="1200" baseline="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more complex sentences of 4-6 words and a wider vocabulary.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 simple questions.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picture cues to retell a familiar story. 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hold a conversation, back and forth for several turns.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adult support, tell by friends when I don’t like something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 would like to share a toy.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ask adults for help and support when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need it.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 ‘why’ questions and 2 part instructions.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communicate my needs and feelings appropriately. 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tell a story in my own words.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Helicopter Stories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am a good communicator. </a:t>
                      </a:r>
                      <a:endParaRPr lang="en-GB" sz="2400" i="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34531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F723307-A94F-4C20-9CDA-ACAED3B7A0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83" y="515398"/>
            <a:ext cx="488272" cy="488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E7A007-1214-4A11-85C1-D67FAE3A8C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735">
            <a:off x="6751281" y="358564"/>
            <a:ext cx="789373" cy="789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60" y="471764"/>
            <a:ext cx="562977" cy="562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22" y="542343"/>
            <a:ext cx="557040" cy="530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60376" y="514176"/>
            <a:ext cx="569862" cy="595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069214" y="385036"/>
            <a:ext cx="515269" cy="422564"/>
          </a:xfrm>
          <a:prstGeom prst="rect">
            <a:avLst/>
          </a:prstGeom>
        </p:spPr>
      </p:pic>
      <p:pic>
        <p:nvPicPr>
          <p:cNvPr id="1026" name="Picture 2" descr="Rainbow Clipart Free Download Clip Art On - Rainbow Clipart Png - Free  Transparent PNG Clipart Images Download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748" flipH="1">
            <a:off x="11322208" y="290250"/>
            <a:ext cx="895922" cy="4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19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FE212D-BFC9-4D6B-BB25-2170A4F1783E}"/>
              </a:ext>
            </a:extLst>
          </p:cNvPr>
          <p:cNvSpPr txBox="1">
            <a:spLocks/>
          </p:cNvSpPr>
          <p:nvPr/>
        </p:nvSpPr>
        <p:spPr>
          <a:xfrm>
            <a:off x="838200" y="-729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Monkfield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park care and learning </a:t>
            </a:r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centre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 curricular goals </a:t>
            </a:r>
            <a:endParaRPr lang="en-GB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309D6EC-D8CA-42E0-9877-E82797564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020114"/>
              </p:ext>
            </p:extLst>
          </p:nvPr>
        </p:nvGraphicFramePr>
        <p:xfrm>
          <a:off x="133491" y="595720"/>
          <a:ext cx="11925017" cy="5902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363">
                  <a:extLst>
                    <a:ext uri="{9D8B030D-6E8A-4147-A177-3AD203B41FA5}">
                      <a16:colId xmlns:a16="http://schemas.microsoft.com/office/drawing/2014/main" val="385991600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865123548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872926247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1315738151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709165749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335150482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4046203905"/>
                    </a:ext>
                  </a:extLst>
                </a:gridCol>
              </a:tblGrid>
              <a:tr h="5764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1</a:t>
                      </a:r>
                      <a:endParaRPr lang="en-US" sz="2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3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4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5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Goal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85939"/>
                  </a:ext>
                </a:extLst>
              </a:tr>
              <a:tr h="181255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Goal  4</a:t>
                      </a:r>
                    </a:p>
                    <a:p>
                      <a:pPr algn="ctr"/>
                      <a:endParaRPr lang="en-GB" sz="2400" b="1" dirty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run freely in large spaces.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push along a trike or car with my feet.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roll a ball back and forth with an adult.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join in with “Tommy Thumb” and other action rhymes.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use the muscles in my arms and hands to make big and small movements, such as waving scarves, manipulating dough, building a tower or shaking an instrument.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algn="ctr"/>
                      <a:endParaRPr lang="en-US" sz="10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 to climb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balance, sometimes with adult support.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 to explore a range of large construction equipment with adult support and guidance.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throw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large ball.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 to gain more control over my fine movements such as threading beads, peg boards, lift out puzzles etc.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kern="1200" baseline="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move in a variety of ways, such as skip, hop, jump, standing on one leg or holding a statue. 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begin to catch a ball.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participate in ‘Dough Disco’ and ‘Scarf Disco’, beginning to master the different actions. Eg ‘ball it’ or ‘sausage’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explore a wide range of fine motor activities. Eg tweezers and beads, rice and spoons or squeezing sponges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independently take part in large construction activities, such as building with crates, tubes, wooden blocks and den making; beginning to use equipment safely.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pedal and steer a trike.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balls, beanbags, hoops and scarves with increasing control. 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join in with free dancing and ring games.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climb, balance and jump with skill and confidence.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ride and negotiate a balance bike with both feet off the ground.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throw with increasing accuracy at a target.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a variety of tools skillfully, such as scissors, spades, glue sticks or tweezers. 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 move my body with good control.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34531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F723307-A94F-4C20-9CDA-ACAED3B7A0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83" y="515398"/>
            <a:ext cx="488272" cy="488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E7A007-1214-4A11-85C1-D67FAE3A8C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735">
            <a:off x="6751281" y="358564"/>
            <a:ext cx="789373" cy="789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60" y="471764"/>
            <a:ext cx="562977" cy="562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22" y="542343"/>
            <a:ext cx="557040" cy="530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60376" y="514176"/>
            <a:ext cx="569862" cy="595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069214" y="385036"/>
            <a:ext cx="515269" cy="422564"/>
          </a:xfrm>
          <a:prstGeom prst="rect">
            <a:avLst/>
          </a:prstGeom>
        </p:spPr>
      </p:pic>
      <p:pic>
        <p:nvPicPr>
          <p:cNvPr id="1026" name="Picture 2" descr="Rainbow Clipart Free Download Clip Art On - Rainbow Clipart Png - Free  Transparent PNG Clipart Images Download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748" flipH="1">
            <a:off x="11322208" y="290250"/>
            <a:ext cx="895922" cy="4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23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FE212D-BFC9-4D6B-BB25-2170A4F1783E}"/>
              </a:ext>
            </a:extLst>
          </p:cNvPr>
          <p:cNvSpPr txBox="1">
            <a:spLocks/>
          </p:cNvSpPr>
          <p:nvPr/>
        </p:nvSpPr>
        <p:spPr>
          <a:xfrm>
            <a:off x="838200" y="-729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Monkfield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park care and learning </a:t>
            </a:r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centre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 curricular goals </a:t>
            </a:r>
            <a:endParaRPr lang="en-GB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309D6EC-D8CA-42E0-9877-E82797564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572599"/>
              </p:ext>
            </p:extLst>
          </p:nvPr>
        </p:nvGraphicFramePr>
        <p:xfrm>
          <a:off x="133491" y="595721"/>
          <a:ext cx="11925017" cy="5921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363">
                  <a:extLst>
                    <a:ext uri="{9D8B030D-6E8A-4147-A177-3AD203B41FA5}">
                      <a16:colId xmlns:a16="http://schemas.microsoft.com/office/drawing/2014/main" val="385991600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865123548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872926247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1315738151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709165749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335150482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4046203905"/>
                    </a:ext>
                  </a:extLst>
                </a:gridCol>
              </a:tblGrid>
              <a:tr h="4468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1</a:t>
                      </a:r>
                      <a:endParaRPr lang="en-US" sz="2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3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4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5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Goal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85939"/>
                  </a:ext>
                </a:extLst>
              </a:tr>
              <a:tr h="5464581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2400" b="1" dirty="0" smtClean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Goal  5</a:t>
                      </a:r>
                    </a:p>
                    <a:p>
                      <a:pPr algn="ctr"/>
                      <a:endParaRPr lang="en-GB" sz="2400" b="1" dirty="0"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enjoy listening to simple stories, rhymes and songs, either 1:1 or in a group.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begin to join in with simple songs and nursery rhymes.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algn="ctr"/>
                      <a:endParaRPr lang="en-US" sz="10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some favourite books.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 to join in with refrains and repeat phrases from familiar stories and rhymes.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 to sit and take part in stories and singing at Carpet Time.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choose to look at books independently and with my friends.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handle books carefully.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begin to show an interest in Information Books.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retell a story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my own words, using picture cues. 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begin to show an awareness of rhyme and rhythm in words. </a:t>
                      </a:r>
                      <a:endParaRPr lang="en-GB" sz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can..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 ‘book language’, such as character, author, illustrator, speech bubble, thinking bubble.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 on longer stories. Talk about what happened or what might happen next.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know and sing a wide repertoire of songs and rhymes. 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begin to make up my own stories in my imaginary play or Helicopter Stories.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have a love of books, stories, songs and rhymes.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34531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F723307-A94F-4C20-9CDA-ACAED3B7A0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83" y="515398"/>
            <a:ext cx="488272" cy="488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E7A007-1214-4A11-85C1-D67FAE3A8C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735">
            <a:off x="6751281" y="358564"/>
            <a:ext cx="789373" cy="789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60" y="471764"/>
            <a:ext cx="562977" cy="562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22" y="542343"/>
            <a:ext cx="557040" cy="530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60376" y="514176"/>
            <a:ext cx="569862" cy="595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069214" y="385036"/>
            <a:ext cx="515269" cy="422564"/>
          </a:xfrm>
          <a:prstGeom prst="rect">
            <a:avLst/>
          </a:prstGeom>
        </p:spPr>
      </p:pic>
      <p:pic>
        <p:nvPicPr>
          <p:cNvPr id="1026" name="Picture 2" descr="Rainbow Clipart Free Download Clip Art On - Rainbow Clipart Png - Free  Transparent PNG Clipart Images Download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748" flipH="1">
            <a:off x="11322208" y="290250"/>
            <a:ext cx="895922" cy="4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FE212D-BFC9-4D6B-BB25-2170A4F1783E}"/>
              </a:ext>
            </a:extLst>
          </p:cNvPr>
          <p:cNvSpPr txBox="1">
            <a:spLocks/>
          </p:cNvSpPr>
          <p:nvPr/>
        </p:nvSpPr>
        <p:spPr>
          <a:xfrm>
            <a:off x="838200" y="-729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Monkfield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park care and learning </a:t>
            </a:r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centre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 curricular goals </a:t>
            </a:r>
            <a:endParaRPr lang="en-GB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309D6EC-D8CA-42E0-9877-E82797564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174217"/>
              </p:ext>
            </p:extLst>
          </p:nvPr>
        </p:nvGraphicFramePr>
        <p:xfrm>
          <a:off x="133491" y="595720"/>
          <a:ext cx="11925017" cy="5859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363">
                  <a:extLst>
                    <a:ext uri="{9D8B030D-6E8A-4147-A177-3AD203B41FA5}">
                      <a16:colId xmlns:a16="http://schemas.microsoft.com/office/drawing/2014/main" val="385991600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865123548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872926247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1315738151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709165749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335150482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4046203905"/>
                    </a:ext>
                  </a:extLst>
                </a:gridCol>
              </a:tblGrid>
              <a:tr h="6390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1</a:t>
                      </a:r>
                      <a:endParaRPr lang="en-US" sz="2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3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4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5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Goal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85939"/>
                  </a:ext>
                </a:extLst>
              </a:tr>
              <a:tr h="5220636"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Goal 6</a:t>
                      </a:r>
                    </a:p>
                    <a:p>
                      <a:pPr algn="ctr"/>
                      <a:endParaRPr lang="en-GB" sz="2000" b="1" dirty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can…</a:t>
                      </a:r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show an interest in a variety of mark-making implements and media, sometimes with adult support and modelling. 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 chalks, crayons, pencils, pens, paint dabbers, glue sticks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</a:t>
                      </a:r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can…</a:t>
                      </a:r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make marks in messy play. Eg sand, mud, foam, large chalks and water with big brushes on the ground outside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make marks with paint using large and small brushes and other tools such as rollers and sponges.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can…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self-select from the Mark Making Trolley, choosing from a wider range of resources.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 marks or ‘pretend write’ during role play.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 notebooks, clip boards, post its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attempt to write my name on my pictures and in cards.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can…</a:t>
                      </a: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use my name card to help me learn to write my name. Copy of name card to take home.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begin to talk about what I have painted, drawn or written.              “Can you tell me about your picture/writing?”</a:t>
                      </a:r>
                      <a:endParaRPr lang="en-GB" sz="120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can…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draw or paint a recognisable person or object with details.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include some letter shapes in my own free writing and give meaning to them. 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use my thumb and 2 fingers to hold pens and pencils and use them with increasing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control. 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write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part or all of my name clearly and with the correct formation.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hear sounds in words, and with adult support, begin to include some correct letter sounds in my own free writing.  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 make marks freely and give meaning to them</a:t>
                      </a:r>
                      <a:r>
                        <a:rPr kumimoji="0" lang="en-US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. </a:t>
                      </a:r>
                      <a:endParaRPr lang="en-GB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66261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F723307-A94F-4C20-9CDA-ACAED3B7A0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83" y="515398"/>
            <a:ext cx="488272" cy="488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E7A007-1214-4A11-85C1-D67FAE3A8C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735">
            <a:off x="6751281" y="358564"/>
            <a:ext cx="789373" cy="789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60" y="471764"/>
            <a:ext cx="562977" cy="562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22" y="542343"/>
            <a:ext cx="557040" cy="530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60376" y="514176"/>
            <a:ext cx="569862" cy="595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069214" y="385036"/>
            <a:ext cx="515269" cy="422564"/>
          </a:xfrm>
          <a:prstGeom prst="rect">
            <a:avLst/>
          </a:prstGeom>
        </p:spPr>
      </p:pic>
      <p:pic>
        <p:nvPicPr>
          <p:cNvPr id="1026" name="Picture 2" descr="Rainbow Clipart Free Download Clip Art On - Rainbow Clipart Png - Free  Transparent PNG Clipart Images Download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748" flipH="1">
            <a:off x="11322208" y="290250"/>
            <a:ext cx="895922" cy="4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7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FE212D-BFC9-4D6B-BB25-2170A4F1783E}"/>
              </a:ext>
            </a:extLst>
          </p:cNvPr>
          <p:cNvSpPr txBox="1">
            <a:spLocks/>
          </p:cNvSpPr>
          <p:nvPr/>
        </p:nvSpPr>
        <p:spPr>
          <a:xfrm>
            <a:off x="838200" y="-7298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Monkfield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park care and learning </a:t>
            </a:r>
            <a:r>
              <a:rPr lang="en-US" sz="3600" dirty="0" err="1" smtClean="0">
                <a:latin typeface="Amatic SC" panose="00000500000000000000" pitchFamily="2" charset="-79"/>
                <a:cs typeface="Amatic SC" panose="00000500000000000000" pitchFamily="2" charset="-79"/>
              </a:rPr>
              <a:t>centre</a:t>
            </a:r>
            <a:r>
              <a:rPr lang="en-US" sz="3600" dirty="0" smtClean="0">
                <a:latin typeface="Amatic SC" panose="00000500000000000000" pitchFamily="2" charset="-79"/>
                <a:cs typeface="Amatic SC" panose="00000500000000000000" pitchFamily="2" charset="-79"/>
              </a:rPr>
              <a:t>  curricular goals </a:t>
            </a:r>
            <a:endParaRPr lang="en-GB" sz="3600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309D6EC-D8CA-42E0-9877-E82797564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95222"/>
              </p:ext>
            </p:extLst>
          </p:nvPr>
        </p:nvGraphicFramePr>
        <p:xfrm>
          <a:off x="133491" y="595720"/>
          <a:ext cx="11925017" cy="5859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363">
                  <a:extLst>
                    <a:ext uri="{9D8B030D-6E8A-4147-A177-3AD203B41FA5}">
                      <a16:colId xmlns:a16="http://schemas.microsoft.com/office/drawing/2014/main" val="385991600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865123548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872926247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1315738151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709165749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2335150482"/>
                    </a:ext>
                  </a:extLst>
                </a:gridCol>
                <a:gridCol w="1729109">
                  <a:extLst>
                    <a:ext uri="{9D8B030D-6E8A-4147-A177-3AD203B41FA5}">
                      <a16:colId xmlns:a16="http://schemas.microsoft.com/office/drawing/2014/main" val="4046203905"/>
                    </a:ext>
                  </a:extLst>
                </a:gridCol>
              </a:tblGrid>
              <a:tr h="6390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1</a:t>
                      </a:r>
                      <a:endParaRPr lang="en-US" sz="2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2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3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4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Step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matic SC" panose="00000500000000000000" pitchFamily="2" charset="-79"/>
                          <a:cs typeface="Amatic SC" panose="00000500000000000000" pitchFamily="2" charset="-79"/>
                        </a:rPr>
                        <a:t> 5</a:t>
                      </a:r>
                      <a:endParaRPr lang="en-GB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Goal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85939"/>
                  </a:ext>
                </a:extLst>
              </a:tr>
              <a:tr h="5220636">
                <a:tc>
                  <a:txBody>
                    <a:bodyPr/>
                    <a:lstStyle/>
                    <a:p>
                      <a:pPr algn="ctr"/>
                      <a:endParaRPr lang="en-GB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2000" b="1" dirty="0" smtClean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Goal 7</a:t>
                      </a:r>
                    </a:p>
                    <a:p>
                      <a:pPr algn="ctr"/>
                      <a:endParaRPr lang="en-GB" sz="2000" b="1" dirty="0">
                        <a:solidFill>
                          <a:srgbClr val="0070C0"/>
                        </a:solidFill>
                        <a:latin typeface="Amatic SC" panose="00000500000000000000" pitchFamily="2" charset="-79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can…</a:t>
                      </a:r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 to use number language in play, sometimes with adult support. Eg more, lots, same, enough, one, two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match and sort objects by colour, size and shape.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explore blocks, puzzles and shapes.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‘</a:t>
                      </a:r>
                      <a:endParaRPr lang="en-US" sz="105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can…</a:t>
                      </a:r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 to join in with number songs and number books.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recite numbers past 5.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 to understand prepositional language.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begin to build shape structures and make patterns.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 to use simple size and shape language.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5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can…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compare 2 groups of objects, identifying ‘the same’, ‘more’, ‘different’.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 small groups of objects using 1:1 correspondence, sometimes with adult support. 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prepositional language.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independently explore resources from the continuous maths provision. Eg numicon, unifix cubes, shapes.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can…</a:t>
                      </a: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subitise 1-3 objects, saying how many without the need to count.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sometimes link numerals and amounts correctly, 1-5.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complete increasingly complex puzzles.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construct models and shape arrangements with a purpose in mind, selecting the particular shapes they need.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can…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accurately count a group of up to 5 objects and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recognise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 numerals 1-5.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explore different ways of arranging groups of objects 1-5.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use mathematical language to describe flat and solid shapes. Eg Side, corner, straight, curved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Amatic SC" panose="00000500000000000000" pitchFamily="2" charset="-79"/>
                        </a:rPr>
                        <a:t>make a repeating pattern. 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matic SC" panose="00000500000000000000" pitchFamily="2" charset="-79"/>
                        <a:ea typeface="+mn-ea"/>
                        <a:cs typeface="Amatic SC" panose="00000500000000000000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matic SC" panose="00000500000000000000" pitchFamily="2" charset="-79"/>
                          <a:ea typeface="+mn-ea"/>
                          <a:cs typeface="Amatic SC" panose="00000500000000000000" pitchFamily="2" charset="-79"/>
                        </a:rPr>
                        <a:t>I can explore and investigate number, shape and pattern.</a:t>
                      </a:r>
                      <a:endParaRPr lang="en-GB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  <a:p>
                      <a:pPr algn="ctr"/>
                      <a:endParaRPr lang="en-GB" sz="1050" dirty="0" smtClean="0">
                        <a:solidFill>
                          <a:schemeClr val="tx1"/>
                        </a:solidFill>
                        <a:latin typeface="+mn-lt"/>
                        <a:cs typeface="Amatic SC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66261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F723307-A94F-4C20-9CDA-ACAED3B7A0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83" y="515398"/>
            <a:ext cx="488272" cy="488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E7A007-1214-4A11-85C1-D67FAE3A8C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735">
            <a:off x="6751281" y="358564"/>
            <a:ext cx="789373" cy="789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60" y="471764"/>
            <a:ext cx="562977" cy="562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22" y="542343"/>
            <a:ext cx="557040" cy="530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60376" y="514176"/>
            <a:ext cx="569862" cy="595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069214" y="385036"/>
            <a:ext cx="515269" cy="422564"/>
          </a:xfrm>
          <a:prstGeom prst="rect">
            <a:avLst/>
          </a:prstGeom>
        </p:spPr>
      </p:pic>
      <p:pic>
        <p:nvPicPr>
          <p:cNvPr id="1026" name="Picture 2" descr="Rainbow Clipart Free Download Clip Art On - Rainbow Clipart Png - Free  Transparent PNG Clipart Images Download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748" flipH="1">
            <a:off x="11322208" y="290250"/>
            <a:ext cx="895922" cy="4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97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12953</TotalTime>
  <Words>3848</Words>
  <Application>Microsoft Office PowerPoint</Application>
  <PresentationFormat>Widescreen</PresentationFormat>
  <Paragraphs>1120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Amatic SC</vt:lpstr>
      <vt:lpstr>RM Typerighter old</vt:lpstr>
      <vt:lpstr>Times New Roman</vt:lpstr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Underwood (Avanti Gardens)</dc:creator>
  <cp:lastModifiedBy>Abigail Sheldon</cp:lastModifiedBy>
  <cp:revision>354</cp:revision>
  <cp:lastPrinted>2024-01-18T18:57:47Z</cp:lastPrinted>
  <dcterms:created xsi:type="dcterms:W3CDTF">2021-06-03T07:59:39Z</dcterms:created>
  <dcterms:modified xsi:type="dcterms:W3CDTF">2024-04-14T05:23:34Z</dcterms:modified>
</cp:coreProperties>
</file>